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40"/>
  </p:notesMasterIdLst>
  <p:handoutMasterIdLst>
    <p:handoutMasterId r:id="rId41"/>
  </p:handoutMasterIdLst>
  <p:sldIdLst>
    <p:sldId id="257" r:id="rId2"/>
    <p:sldId id="258" r:id="rId3"/>
    <p:sldId id="259" r:id="rId4"/>
    <p:sldId id="294" r:id="rId5"/>
    <p:sldId id="261" r:id="rId6"/>
    <p:sldId id="262" r:id="rId7"/>
    <p:sldId id="263" r:id="rId8"/>
    <p:sldId id="264" r:id="rId9"/>
    <p:sldId id="307" r:id="rId10"/>
    <p:sldId id="260" r:id="rId11"/>
    <p:sldId id="265" r:id="rId12"/>
    <p:sldId id="266" r:id="rId13"/>
    <p:sldId id="267" r:id="rId14"/>
    <p:sldId id="268" r:id="rId15"/>
    <p:sldId id="269" r:id="rId16"/>
    <p:sldId id="291"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2" r:id="rId39"/>
  </p:sldIdLst>
  <p:sldSz cx="9144000" cy="6858000" type="screen4x3"/>
  <p:notesSz cx="6858000" cy="9144000"/>
  <p:embeddedFontLst>
    <p:embeddedFont>
      <p:font typeface="Bahnschrift" panose="020B0502040204020203" pitchFamily="34" charset="0"/>
      <p:regular r:id="rId42"/>
      <p:bold r:id="rId43"/>
    </p:embeddedFont>
    <p:embeddedFont>
      <p:font typeface="Calibri" panose="020F0502020204030204" pitchFamily="34" charset="0"/>
      <p:regular r:id="rId44"/>
      <p:bold r:id="rId45"/>
      <p:italic r:id="rId46"/>
      <p:boldItalic r:id="rId47"/>
    </p:embeddedFont>
    <p:embeddedFont>
      <p:font typeface="Wells Fargo Sans" panose="020B0604020202020204" charset="0"/>
      <p:regular r:id="rId48"/>
      <p:bold r:id="rId49"/>
      <p:italic r:id="rId50"/>
      <p:boldItalic r:id="rId51"/>
    </p:embeddedFont>
    <p:embeddedFont>
      <p:font typeface="Wells Fargo Sans Display" panose="020B0604020202020204" charset="0"/>
      <p:regular r:id="rId52"/>
    </p:embeddedFont>
  </p:embeddedFontLst>
  <p:custDataLst>
    <p:tags r:id="rId5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A2FFF61B-D25C-49D6-9A28-29191314A49D}">
  <a:tblStyle styleId="{A2FFF61B-D25C-49D6-9A28-29191314A49D}" styleName="Wells Fargo Table 01">
    <a:wholeTbl>
      <a:tcTxStyle>
        <a:fontRef idx="minor"/>
        <a:schemeClr val="dk1"/>
      </a:tcTxStyle>
      <a:tcStyle>
        <a:tcBdr>
          <a:left>
            <a:ln>
              <a:noFill/>
            </a:ln>
          </a:left>
          <a:right>
            <a:ln>
              <a:noFill/>
            </a:ln>
          </a:right>
          <a:top>
            <a:ln w="6350">
              <a:solidFill>
                <a:schemeClr val="dk1"/>
              </a:solidFill>
            </a:ln>
          </a:top>
          <a:bottom>
            <a:ln w="6350">
              <a:solidFill>
                <a:schemeClr val="dk1"/>
              </a:solidFill>
            </a:ln>
          </a:bottom>
          <a:insideH>
            <a:ln w="6350">
              <a:solidFill>
                <a:schemeClr val="dk1"/>
              </a:solidFill>
            </a:ln>
          </a:insideH>
          <a:insideV>
            <a:ln>
              <a:noFill/>
            </a:ln>
          </a:insideV>
        </a:tcBdr>
        <a:fill>
          <a:noFill/>
        </a:fill>
      </a:tcStyle>
    </a:wholeTbl>
    <a:band1H>
      <a:tcStyle>
        <a:tcBdr/>
        <a:fill>
          <a:noFill/>
        </a:fill>
      </a:tcStyle>
    </a:band1H>
    <a:band2H>
      <a:tcStyle>
        <a:tcBdr/>
        <a:fill>
          <a:solidFill>
            <a:srgbClr val="F4F0ED"/>
          </a:solidFill>
        </a:fill>
      </a:tcStyle>
    </a:band2H>
    <a:lastRow>
      <a:tcTxStyle b="on">
        <a:fontRef idx="minor"/>
        <a:schemeClr val="dk1"/>
      </a:tcTxStyle>
      <a:tcStyle>
        <a:tcBdr>
          <a:top>
            <a:ln w="19050">
              <a:solidFill>
                <a:schemeClr val="dk1"/>
              </a:solidFill>
            </a:ln>
          </a:top>
          <a:bottom>
            <a:ln>
              <a:noFill/>
            </a:ln>
          </a:bottom>
        </a:tcBdr>
        <a:fill>
          <a:noFill/>
        </a:fill>
      </a:tcStyle>
    </a:lastRow>
    <a:firstRow>
      <a:tcTxStyle>
        <a:fontRef idx="minor"/>
        <a:schemeClr val="dk1"/>
      </a:tcTxStyle>
      <a:tcStyle>
        <a:tcBdr>
          <a:top>
            <a:ln>
              <a:noFill/>
            </a:ln>
          </a:top>
          <a:bottom>
            <a:ln>
              <a:noFill/>
            </a:ln>
          </a:bottom>
        </a:tcBdr>
        <a:fill>
          <a:solidFill>
            <a:srgbClr val="EB691E"/>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88" autoAdjust="0"/>
  </p:normalViewPr>
  <p:slideViewPr>
    <p:cSldViewPr showGuides="1">
      <p:cViewPr varScale="1">
        <p:scale>
          <a:sx n="111" d="100"/>
          <a:sy n="111" d="100"/>
        </p:scale>
        <p:origin x="1512" y="102"/>
      </p:cViewPr>
      <p:guideLst/>
    </p:cSldViewPr>
  </p:slideViewPr>
  <p:notesTextViewPr>
    <p:cViewPr>
      <p:scale>
        <a:sx n="1" d="1"/>
        <a:sy n="1" d="1"/>
      </p:scale>
      <p:origin x="0" y="0"/>
    </p:cViewPr>
  </p:notesTextViewPr>
  <p:sorterViewPr>
    <p:cViewPr>
      <p:scale>
        <a:sx n="40" d="100"/>
        <a:sy n="40" d="100"/>
      </p:scale>
      <p:origin x="0" y="0"/>
    </p:cViewPr>
  </p:sorterViewPr>
  <p:notesViewPr>
    <p:cSldViewPr showGuides="1">
      <p:cViewPr varScale="1">
        <p:scale>
          <a:sx n="88" d="100"/>
          <a:sy n="88" d="100"/>
        </p:scale>
        <p:origin x="3822"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4.fntdata"/><Relationship Id="rId53"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20E776E-58AC-EA47-948C-28ACB05C00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CE183DC-5BD7-FB40-BCC8-4D283B2BAA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2BB04F4-C842-4944-BB52-25F717F249E0}" type="datetimeFigureOut">
              <a:rPr lang="en-US" smtClean="0"/>
              <a:t>5/13/2020</a:t>
            </a:fld>
            <a:endParaRPr lang="en-US"/>
          </a:p>
        </p:txBody>
      </p:sp>
      <p:sp>
        <p:nvSpPr>
          <p:cNvPr id="4" name="Footer Placeholder 3">
            <a:extLst>
              <a:ext uri="{FF2B5EF4-FFF2-40B4-BE49-F238E27FC236}">
                <a16:creationId xmlns:a16="http://schemas.microsoft.com/office/drawing/2014/main" id="{9B6CC68A-51A6-A942-94B5-D9C64A8DAA0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AE6CB8E-A16E-3C45-8DCF-0C93D26340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044EF68-7CC1-1340-B300-DF14A44D033B}" type="slidenum">
              <a:rPr lang="en-US" smtClean="0"/>
              <a:t>‹#›</a:t>
            </a:fld>
            <a:endParaRPr lang="en-US"/>
          </a:p>
        </p:txBody>
      </p:sp>
    </p:spTree>
    <p:extLst>
      <p:ext uri="{BB962C8B-B14F-4D97-AF65-F5344CB8AC3E}">
        <p14:creationId xmlns:p14="http://schemas.microsoft.com/office/powerpoint/2010/main" val="369281320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CC35CE-8C34-6944-B9CA-59AB7C150D91}" type="datetimeFigureOut">
              <a:rPr lang="en-US" smtClean="0"/>
              <a:t>5/13/2020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0" tIns="0" rIns="0" bIns="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8FE8C6-40C5-3A47-B40B-BF6D66835AAD}" type="slidenum">
              <a:rPr lang="en-US" smtClean="0"/>
              <a:t>‹#›</a:t>
            </a:fld>
            <a:endParaRPr lang="en-US"/>
          </a:p>
        </p:txBody>
      </p:sp>
    </p:spTree>
    <p:extLst>
      <p:ext uri="{BB962C8B-B14F-4D97-AF65-F5344CB8AC3E}">
        <p14:creationId xmlns:p14="http://schemas.microsoft.com/office/powerpoint/2010/main" val="36341726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BF1F789-5F18-4A39-AD7A-F27D50655E13}"/>
              </a:ext>
            </a:extLst>
          </p:cNvPr>
          <p:cNvSpPr>
            <a:spLocks noGrp="1"/>
          </p:cNvSpPr>
          <p:nvPr>
            <p:ph type="ctrTitle" hasCustomPrompt="1"/>
          </p:nvPr>
        </p:nvSpPr>
        <p:spPr>
          <a:xfrm>
            <a:off x="365125" y="1600210"/>
            <a:ext cx="5852796" cy="1779684"/>
          </a:xfrm>
        </p:spPr>
        <p:txBody>
          <a:bodyPr anchor="b"/>
          <a:lstStyle>
            <a:lvl1pPr algn="l">
              <a:defRPr sz="3200">
                <a:solidFill>
                  <a:schemeClr val="tx1"/>
                </a:solidFill>
              </a:defRPr>
            </a:lvl1pPr>
          </a:lstStyle>
          <a:p>
            <a:r>
              <a:rPr lang="en-US" dirty="0"/>
              <a:t>[Presentation title]</a:t>
            </a:r>
          </a:p>
        </p:txBody>
      </p:sp>
      <p:cxnSp>
        <p:nvCxnSpPr>
          <p:cNvPr id="10" name="Line">
            <a:extLst>
              <a:ext uri="{FF2B5EF4-FFF2-40B4-BE49-F238E27FC236}">
                <a16:creationId xmlns:a16="http://schemas.microsoft.com/office/drawing/2014/main" id="{26A76A1E-D9BB-3D47-BDB3-0A2EB2F6A22E}"/>
              </a:ext>
            </a:extLst>
          </p:cNvPr>
          <p:cNvCxnSpPr>
            <a:cxnSpLocks/>
          </p:cNvCxnSpPr>
          <p:nvPr userDrawn="1"/>
        </p:nvCxnSpPr>
        <p:spPr bwMode="hidden">
          <a:xfrm>
            <a:off x="365124" y="3520440"/>
            <a:ext cx="1280160" cy="0"/>
          </a:xfrm>
          <a:prstGeom prst="line">
            <a:avLst/>
          </a:prstGeom>
          <a:ln w="19050" cap="flat">
            <a:solidFill>
              <a:srgbClr val="FFCD41"/>
            </a:solidFill>
          </a:ln>
        </p:spPr>
        <p:style>
          <a:lnRef idx="1">
            <a:schemeClr val="accent1"/>
          </a:lnRef>
          <a:fillRef idx="0">
            <a:schemeClr val="accent1"/>
          </a:fillRef>
          <a:effectRef idx="0">
            <a:schemeClr val="dk1"/>
          </a:effectRef>
          <a:fontRef idx="minor">
            <a:schemeClr val="lt1"/>
          </a:fontRef>
        </p:style>
      </p:cxnSp>
      <p:sp>
        <p:nvSpPr>
          <p:cNvPr id="3" name="Subtitle">
            <a:extLst>
              <a:ext uri="{FF2B5EF4-FFF2-40B4-BE49-F238E27FC236}">
                <a16:creationId xmlns:a16="http://schemas.microsoft.com/office/drawing/2014/main" id="{DCD36CB7-C5B7-427E-B007-04E7C37DC940}"/>
              </a:ext>
            </a:extLst>
          </p:cNvPr>
          <p:cNvSpPr>
            <a:spLocks noGrp="1"/>
          </p:cNvSpPr>
          <p:nvPr>
            <p:ph type="subTitle" idx="1" hasCustomPrompt="1"/>
          </p:nvPr>
        </p:nvSpPr>
        <p:spPr>
          <a:xfrm>
            <a:off x="365125" y="3703319"/>
            <a:ext cx="4023996" cy="594355"/>
          </a:xfrm>
        </p:spPr>
        <p:txBody>
          <a:bodyPr>
            <a:noAutofit/>
          </a:bodyPr>
          <a:lstStyle>
            <a:lvl1pPr marL="0" indent="0" algn="l">
              <a:spcBef>
                <a:spcPts val="0"/>
              </a:spcBef>
              <a:spcAft>
                <a:spcPts val="0"/>
              </a:spcAft>
              <a:buNone/>
              <a:defRPr sz="1200"/>
            </a:lvl1pPr>
            <a:lvl2pPr marL="0" indent="0" algn="l">
              <a:spcBef>
                <a:spcPts val="0"/>
              </a:spcBef>
              <a:spcAft>
                <a:spcPts val="0"/>
              </a:spcAft>
              <a:buNone/>
              <a:defRPr sz="1200"/>
            </a:lvl2pPr>
            <a:lvl3pPr marL="0" indent="0" algn="l">
              <a:spcBef>
                <a:spcPts val="0"/>
              </a:spcBef>
              <a:spcAft>
                <a:spcPts val="0"/>
              </a:spcAft>
              <a:buNone/>
              <a:defRPr sz="1200"/>
            </a:lvl3pPr>
            <a:lvl4pPr marL="0" indent="0" algn="l">
              <a:spcBef>
                <a:spcPts val="0"/>
              </a:spcBef>
              <a:spcAft>
                <a:spcPts val="0"/>
              </a:spcAft>
              <a:buNone/>
              <a:defRPr sz="1200"/>
            </a:lvl4pPr>
            <a:lvl5pPr marL="0" indent="0" algn="l">
              <a:spcBef>
                <a:spcPts val="0"/>
              </a:spcBef>
              <a:spcAft>
                <a:spcPts val="0"/>
              </a:spcAft>
              <a:buNone/>
              <a:defRPr sz="1200"/>
            </a:lvl5pPr>
            <a:lvl6pPr marL="0" indent="0" algn="l">
              <a:spcBef>
                <a:spcPts val="0"/>
              </a:spcBef>
              <a:spcAft>
                <a:spcPts val="0"/>
              </a:spcAft>
              <a:buNone/>
              <a:defRPr sz="1200"/>
            </a:lvl6pPr>
            <a:lvl7pPr marL="0" indent="0" algn="l">
              <a:spcBef>
                <a:spcPts val="0"/>
              </a:spcBef>
              <a:spcAft>
                <a:spcPts val="0"/>
              </a:spcAft>
              <a:buNone/>
              <a:defRPr sz="1200"/>
            </a:lvl7pPr>
            <a:lvl8pPr marL="0" indent="0" algn="l">
              <a:spcBef>
                <a:spcPts val="0"/>
              </a:spcBef>
              <a:spcAft>
                <a:spcPts val="0"/>
              </a:spcAft>
              <a:buNone/>
              <a:defRPr sz="1200"/>
            </a:lvl8pPr>
            <a:lvl9pPr marL="0" indent="0" algn="l">
              <a:spcBef>
                <a:spcPts val="0"/>
              </a:spcBef>
              <a:spcAft>
                <a:spcPts val="0"/>
              </a:spcAft>
              <a:buNone/>
              <a:defRPr sz="1200"/>
            </a:lvl9pPr>
          </a:lstStyle>
          <a:p>
            <a:r>
              <a:rPr lang="en-US" dirty="0"/>
              <a:t>[Month 00, 0000]</a:t>
            </a:r>
            <a:br>
              <a:rPr lang="en-US" dirty="0"/>
            </a:br>
            <a:r>
              <a:rPr lang="en-US" dirty="0"/>
              <a:t>[Presenter Name]</a:t>
            </a:r>
            <a:br>
              <a:rPr lang="en-US" dirty="0"/>
            </a:br>
            <a:r>
              <a:rPr lang="en-US" dirty="0"/>
              <a:t>[Presenter Title]</a:t>
            </a:r>
          </a:p>
        </p:txBody>
      </p:sp>
      <p:sp>
        <p:nvSpPr>
          <p:cNvPr id="4" name="TextBox 3"/>
          <p:cNvSpPr txBox="1"/>
          <p:nvPr userDrawn="1"/>
        </p:nvSpPr>
        <p:spPr>
          <a:xfrm>
            <a:off x="365124" y="457200"/>
            <a:ext cx="1772921" cy="246221"/>
          </a:xfrm>
          <a:prstGeom prst="rect">
            <a:avLst/>
          </a:prstGeom>
          <a:noFill/>
        </p:spPr>
        <p:txBody>
          <a:bodyPr wrap="none" lIns="0" tIns="0" rIns="0" bIns="0" rtlCol="0">
            <a:spAutoFit/>
          </a:bodyPr>
          <a:lstStyle/>
          <a:p>
            <a:pPr marL="0" indent="0">
              <a:lnSpc>
                <a:spcPct val="100000"/>
              </a:lnSpc>
              <a:spcBef>
                <a:spcPts val="1200"/>
              </a:spcBef>
              <a:buSzPct val="100000"/>
              <a:buFont typeface="Wells Fargo Sans"/>
              <a:buNone/>
            </a:pPr>
            <a:r>
              <a:rPr lang="en-US" sz="1600" dirty="0">
                <a:latin typeface="Bahnschrift" panose="020B0502040204020203" pitchFamily="34" charset="0"/>
              </a:rPr>
              <a:t>Data Science Camp</a:t>
            </a:r>
          </a:p>
        </p:txBody>
      </p:sp>
    </p:spTree>
    <p:extLst>
      <p:ext uri="{BB962C8B-B14F-4D97-AF65-F5344CB8AC3E}">
        <p14:creationId xmlns:p14="http://schemas.microsoft.com/office/powerpoint/2010/main" val="831143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ix Charts">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C0E22618-D046-4A43-A145-B5CC229DCC9E}"/>
              </a:ext>
            </a:extLst>
          </p:cNvPr>
          <p:cNvSpPr>
            <a:spLocks noGrp="1"/>
          </p:cNvSpPr>
          <p:nvPr>
            <p:ph type="title" hasCustomPrompt="1"/>
          </p:nvPr>
        </p:nvSpPr>
        <p:spPr>
          <a:xfrm>
            <a:off x="365760" y="457200"/>
            <a:ext cx="8412480" cy="1005840"/>
          </a:xfrm>
        </p:spPr>
        <p:txBody>
          <a:bodyPr/>
          <a:lstStyle/>
          <a:p>
            <a:r>
              <a:rPr lang="en-US" dirty="0"/>
              <a:t>[Slide title]</a:t>
            </a:r>
          </a:p>
        </p:txBody>
      </p:sp>
      <p:sp>
        <p:nvSpPr>
          <p:cNvPr id="5" name="Chart Placeholder 1">
            <a:extLst>
              <a:ext uri="{FF2B5EF4-FFF2-40B4-BE49-F238E27FC236}">
                <a16:creationId xmlns:a16="http://schemas.microsoft.com/office/drawing/2014/main" id="{1739FB7C-9269-7342-8648-01158E245B2B}"/>
              </a:ext>
            </a:extLst>
          </p:cNvPr>
          <p:cNvSpPr>
            <a:spLocks noGrp="1"/>
          </p:cNvSpPr>
          <p:nvPr>
            <p:ph type="chart" sz="quarter" idx="11"/>
          </p:nvPr>
        </p:nvSpPr>
        <p:spPr>
          <a:xfrm>
            <a:off x="365760" y="1600200"/>
            <a:ext cx="2560320" cy="2057400"/>
          </a:xfrm>
        </p:spPr>
        <p:txBody>
          <a:bodyPr anchor="ctr" anchorCtr="0">
            <a:normAutofit/>
          </a:bodyPr>
          <a:lstStyle>
            <a:lvl1pPr marL="0" indent="0" algn="ctr">
              <a:buFontTx/>
              <a:buNone/>
              <a:defRPr sz="900"/>
            </a:lvl1pPr>
          </a:lstStyle>
          <a:p>
            <a:r>
              <a:rPr lang="en-US"/>
              <a:t>Click icon to add chart</a:t>
            </a:r>
          </a:p>
        </p:txBody>
      </p:sp>
      <p:sp>
        <p:nvSpPr>
          <p:cNvPr id="6" name="Chart Placeholder 2">
            <a:extLst>
              <a:ext uri="{FF2B5EF4-FFF2-40B4-BE49-F238E27FC236}">
                <a16:creationId xmlns:a16="http://schemas.microsoft.com/office/drawing/2014/main" id="{A9A5DDBF-F036-D247-8214-85BE84E1C4F7}"/>
              </a:ext>
            </a:extLst>
          </p:cNvPr>
          <p:cNvSpPr>
            <a:spLocks noGrp="1"/>
          </p:cNvSpPr>
          <p:nvPr>
            <p:ph type="chart" sz="quarter" idx="12"/>
          </p:nvPr>
        </p:nvSpPr>
        <p:spPr>
          <a:xfrm>
            <a:off x="3291840" y="1600200"/>
            <a:ext cx="2560320" cy="2057400"/>
          </a:xfrm>
        </p:spPr>
        <p:txBody>
          <a:bodyPr anchor="ctr" anchorCtr="0">
            <a:normAutofit/>
          </a:bodyPr>
          <a:lstStyle>
            <a:lvl1pPr marL="0" indent="0" algn="ctr">
              <a:buFontTx/>
              <a:buNone/>
              <a:defRPr sz="900"/>
            </a:lvl1pPr>
          </a:lstStyle>
          <a:p>
            <a:r>
              <a:rPr lang="en-US"/>
              <a:t>Click icon to add chart</a:t>
            </a:r>
          </a:p>
        </p:txBody>
      </p:sp>
      <p:sp>
        <p:nvSpPr>
          <p:cNvPr id="7" name="Chart Placeholder 3">
            <a:extLst>
              <a:ext uri="{FF2B5EF4-FFF2-40B4-BE49-F238E27FC236}">
                <a16:creationId xmlns:a16="http://schemas.microsoft.com/office/drawing/2014/main" id="{67E53449-679B-CC46-BF8F-F1C105ECD917}"/>
              </a:ext>
            </a:extLst>
          </p:cNvPr>
          <p:cNvSpPr>
            <a:spLocks noGrp="1"/>
          </p:cNvSpPr>
          <p:nvPr>
            <p:ph type="chart" sz="quarter" idx="13"/>
          </p:nvPr>
        </p:nvSpPr>
        <p:spPr>
          <a:xfrm>
            <a:off x="6217920" y="1600200"/>
            <a:ext cx="2560320" cy="2057400"/>
          </a:xfrm>
        </p:spPr>
        <p:txBody>
          <a:bodyPr anchor="ctr" anchorCtr="0">
            <a:normAutofit/>
          </a:bodyPr>
          <a:lstStyle>
            <a:lvl1pPr marL="0" indent="0" algn="ctr">
              <a:buFontTx/>
              <a:buNone/>
              <a:defRPr sz="900"/>
            </a:lvl1pPr>
          </a:lstStyle>
          <a:p>
            <a:r>
              <a:rPr lang="en-US"/>
              <a:t>Click icon to add chart</a:t>
            </a:r>
          </a:p>
        </p:txBody>
      </p:sp>
      <p:sp>
        <p:nvSpPr>
          <p:cNvPr id="8" name="Chart Placeholder 4">
            <a:extLst>
              <a:ext uri="{FF2B5EF4-FFF2-40B4-BE49-F238E27FC236}">
                <a16:creationId xmlns:a16="http://schemas.microsoft.com/office/drawing/2014/main" id="{964DD178-5836-D24D-9CF5-2E0FDE4934E6}"/>
              </a:ext>
            </a:extLst>
          </p:cNvPr>
          <p:cNvSpPr>
            <a:spLocks noGrp="1"/>
          </p:cNvSpPr>
          <p:nvPr>
            <p:ph type="chart" sz="quarter" idx="14"/>
          </p:nvPr>
        </p:nvSpPr>
        <p:spPr>
          <a:xfrm>
            <a:off x="365760" y="4114800"/>
            <a:ext cx="2560320" cy="2057400"/>
          </a:xfrm>
        </p:spPr>
        <p:txBody>
          <a:bodyPr anchor="ctr" anchorCtr="0">
            <a:normAutofit/>
          </a:bodyPr>
          <a:lstStyle>
            <a:lvl1pPr marL="0" indent="0" algn="ctr">
              <a:buFontTx/>
              <a:buNone/>
              <a:defRPr sz="900"/>
            </a:lvl1pPr>
          </a:lstStyle>
          <a:p>
            <a:r>
              <a:rPr lang="en-US"/>
              <a:t>Click icon to add chart</a:t>
            </a:r>
          </a:p>
        </p:txBody>
      </p:sp>
      <p:sp>
        <p:nvSpPr>
          <p:cNvPr id="9" name="Chart Placeholder 5">
            <a:extLst>
              <a:ext uri="{FF2B5EF4-FFF2-40B4-BE49-F238E27FC236}">
                <a16:creationId xmlns:a16="http://schemas.microsoft.com/office/drawing/2014/main" id="{CB0AE243-8D47-2941-B6AB-7A7BFCBEE1B2}"/>
              </a:ext>
            </a:extLst>
          </p:cNvPr>
          <p:cNvSpPr>
            <a:spLocks noGrp="1"/>
          </p:cNvSpPr>
          <p:nvPr>
            <p:ph type="chart" sz="quarter" idx="15"/>
          </p:nvPr>
        </p:nvSpPr>
        <p:spPr>
          <a:xfrm>
            <a:off x="3291840" y="4114800"/>
            <a:ext cx="2560320" cy="2057400"/>
          </a:xfrm>
        </p:spPr>
        <p:txBody>
          <a:bodyPr anchor="ctr" anchorCtr="0">
            <a:normAutofit/>
          </a:bodyPr>
          <a:lstStyle>
            <a:lvl1pPr marL="0" indent="0" algn="ctr">
              <a:buFontTx/>
              <a:buNone/>
              <a:defRPr sz="900"/>
            </a:lvl1pPr>
          </a:lstStyle>
          <a:p>
            <a:r>
              <a:rPr lang="en-US"/>
              <a:t>Click icon to add chart</a:t>
            </a:r>
          </a:p>
        </p:txBody>
      </p:sp>
      <p:sp>
        <p:nvSpPr>
          <p:cNvPr id="10" name="Chart Placeholder 6">
            <a:extLst>
              <a:ext uri="{FF2B5EF4-FFF2-40B4-BE49-F238E27FC236}">
                <a16:creationId xmlns:a16="http://schemas.microsoft.com/office/drawing/2014/main" id="{C99EE39F-D270-8347-9E90-33ACBAEA0719}"/>
              </a:ext>
            </a:extLst>
          </p:cNvPr>
          <p:cNvSpPr>
            <a:spLocks noGrp="1"/>
          </p:cNvSpPr>
          <p:nvPr>
            <p:ph type="chart" sz="quarter" idx="16"/>
          </p:nvPr>
        </p:nvSpPr>
        <p:spPr>
          <a:xfrm>
            <a:off x="6217920" y="4114800"/>
            <a:ext cx="2560320" cy="2057400"/>
          </a:xfrm>
        </p:spPr>
        <p:txBody>
          <a:bodyPr anchor="ctr" anchorCtr="0">
            <a:normAutofit/>
          </a:bodyPr>
          <a:lstStyle>
            <a:lvl1pPr marL="0" indent="0" algn="ctr">
              <a:buFontTx/>
              <a:buNone/>
              <a:defRPr sz="900"/>
            </a:lvl1pPr>
          </a:lstStyle>
          <a:p>
            <a:r>
              <a:rPr lang="en-US"/>
              <a:t>Click icon to add chart</a:t>
            </a:r>
          </a:p>
        </p:txBody>
      </p:sp>
      <p:sp>
        <p:nvSpPr>
          <p:cNvPr id="3" name="Slide Number">
            <a:extLst>
              <a:ext uri="{FF2B5EF4-FFF2-40B4-BE49-F238E27FC236}">
                <a16:creationId xmlns:a16="http://schemas.microsoft.com/office/drawing/2014/main" id="{99DBD1E6-5A74-274B-8433-97A77208CD68}"/>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161802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 White">
    <p:bg>
      <p:bgRef idx="1001">
        <a:schemeClr val="bg1"/>
      </p:bgRef>
    </p:bg>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5433CB49-42F4-4BEC-BD47-AAACD63E2CF3}"/>
              </a:ext>
            </a:extLst>
          </p:cNvPr>
          <p:cNvSpPr>
            <a:spLocks noGrp="1"/>
          </p:cNvSpPr>
          <p:nvPr>
            <p:ph type="body" idx="1" hasCustomPrompt="1"/>
          </p:nvPr>
        </p:nvSpPr>
        <p:spPr>
          <a:xfrm>
            <a:off x="365125" y="457201"/>
            <a:ext cx="5487036" cy="5714999"/>
          </a:xfrm>
        </p:spPr>
        <p:txBody>
          <a:bodyPr/>
          <a:lstStyle>
            <a:lvl1pPr marL="0" indent="0">
              <a:lnSpc>
                <a:spcPct val="90000"/>
              </a:lnSpc>
              <a:spcBef>
                <a:spcPts val="0"/>
              </a:spcBef>
              <a:buNone/>
              <a:defRPr sz="3600">
                <a:solidFill>
                  <a:schemeClr val="tx2"/>
                </a:solidFill>
                <a:latin typeface="Arial" panose="020B0604020202020204" pitchFamily="34" charset="0"/>
                <a:cs typeface="Arial" panose="020B0604020202020204" pitchFamily="34" charset="0"/>
              </a:defRPr>
            </a:lvl1pPr>
            <a:lvl2pPr marL="0" indent="0">
              <a:spcBef>
                <a:spcPts val="900"/>
              </a:spcBef>
              <a:buNone/>
              <a:defRPr sz="1200">
                <a:solidFill>
                  <a:schemeClr val="tx1"/>
                </a:solidFill>
                <a:latin typeface="Arial" panose="020B0604020202020204" pitchFamily="34" charset="0"/>
                <a:cs typeface="Arial" panose="020B0604020202020204" pitchFamily="34" charset="0"/>
              </a:defRPr>
            </a:lvl2pPr>
            <a:lvl3pPr marL="171450" indent="-171450">
              <a:spcBef>
                <a:spcPts val="900"/>
              </a:spcBef>
              <a:buFont typeface="Wells Fargo Sans" panose="020B0503020203020204" pitchFamily="34" charset="0"/>
              <a:buChar char="•"/>
              <a:defRPr sz="1200">
                <a:solidFill>
                  <a:schemeClr val="tx1"/>
                </a:solidFill>
                <a:latin typeface="Arial" panose="020B0604020202020204" pitchFamily="34" charset="0"/>
                <a:cs typeface="Arial" panose="020B0604020202020204" pitchFamily="34" charset="0"/>
              </a:defRPr>
            </a:lvl3pPr>
            <a:lvl4pPr marL="342900" indent="-171450">
              <a:spcBef>
                <a:spcPts val="300"/>
              </a:spcBef>
              <a:buFont typeface="Wells Fargo Sans" panose="020B0503020203020204" pitchFamily="34" charset="0"/>
              <a:buChar char="–"/>
              <a:defRPr sz="1200">
                <a:solidFill>
                  <a:schemeClr val="tx1"/>
                </a:solidFill>
                <a:latin typeface="Arial" panose="020B0604020202020204" pitchFamily="34" charset="0"/>
                <a:cs typeface="Arial" panose="020B0604020202020204" pitchFamily="34" charset="0"/>
              </a:defRPr>
            </a:lvl4pPr>
            <a:lvl5pPr marL="514350" indent="-171450">
              <a:spcBef>
                <a:spcPts val="300"/>
              </a:spcBef>
              <a:buFont typeface="Wells Fargo Sans" panose="020B0503020203020204" pitchFamily="34" charset="0"/>
              <a:buChar char="–"/>
              <a:defRPr sz="1200">
                <a:solidFill>
                  <a:schemeClr val="tx1"/>
                </a:solidFill>
                <a:latin typeface="Arial" panose="020B0604020202020204" pitchFamily="34" charset="0"/>
                <a:cs typeface="Arial" panose="020B0604020202020204" pitchFamily="34" charset="0"/>
              </a:defRPr>
            </a:lvl5pPr>
            <a:lvl6pPr marL="685800" indent="-171450">
              <a:spcBef>
                <a:spcPts val="300"/>
              </a:spcBef>
              <a:buFont typeface="Wells Fargo Sans" panose="020B0503020203020204" pitchFamily="34" charset="0"/>
              <a:buChar char="–"/>
              <a:defRPr sz="1200">
                <a:solidFill>
                  <a:schemeClr val="tx1"/>
                </a:solidFill>
                <a:latin typeface="Arial" panose="020B0604020202020204" pitchFamily="34" charset="0"/>
                <a:cs typeface="Arial" panose="020B0604020202020204" pitchFamily="34" charset="0"/>
              </a:defRPr>
            </a:lvl6pPr>
            <a:lvl7pPr marL="857250" indent="-171450">
              <a:spcBef>
                <a:spcPts val="300"/>
              </a:spcBef>
              <a:buFont typeface="Wells Fargo Sans" panose="020B0503020203020204" pitchFamily="34" charset="0"/>
              <a:buChar char="–"/>
              <a:defRPr sz="1200">
                <a:solidFill>
                  <a:schemeClr val="tx1"/>
                </a:solidFill>
                <a:latin typeface="Arial" panose="020B0604020202020204" pitchFamily="34" charset="0"/>
                <a:cs typeface="Arial" panose="020B0604020202020204" pitchFamily="34" charset="0"/>
              </a:defRPr>
            </a:lvl7pPr>
            <a:lvl8pPr marL="1028700" indent="-171450">
              <a:spcBef>
                <a:spcPts val="300"/>
              </a:spcBef>
              <a:buFont typeface="Wells Fargo Sans" panose="020B0503020203020204" pitchFamily="34" charset="0"/>
              <a:buChar char="–"/>
              <a:defRPr sz="1200">
                <a:solidFill>
                  <a:schemeClr val="tx1"/>
                </a:solidFill>
                <a:latin typeface="Arial" panose="020B0604020202020204" pitchFamily="34" charset="0"/>
                <a:cs typeface="Arial" panose="020B0604020202020204" pitchFamily="34" charset="0"/>
              </a:defRPr>
            </a:lvl8pPr>
            <a:lvl9pPr marL="1200150" indent="-171450">
              <a:spcBef>
                <a:spcPts val="300"/>
              </a:spcBef>
              <a:buFont typeface="Wells Fargo Sans" panose="020B0503020203020204" pitchFamily="34" charset="0"/>
              <a:buChar char="–"/>
              <a:defRPr sz="1200">
                <a:solidFill>
                  <a:schemeClr val="tx1"/>
                </a:solidFill>
                <a:latin typeface="Arial" panose="020B0604020202020204" pitchFamily="34" charset="0"/>
                <a:cs typeface="Arial" panose="020B0604020202020204" pitchFamily="34" charset="0"/>
              </a:defRPr>
            </a:lvl9pPr>
          </a:lstStyle>
          <a:p>
            <a:pPr lvl="0"/>
            <a:r>
              <a:rPr lang="en-US" dirty="0"/>
              <a:t>[Section header title or quote]</a:t>
            </a:r>
          </a:p>
          <a:p>
            <a:pPr lvl="1"/>
            <a:r>
              <a:rPr lang="en-US" dirty="0"/>
              <a:t>Additional information, if needed</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a:extLst>
              <a:ext uri="{FF2B5EF4-FFF2-40B4-BE49-F238E27FC236}">
                <a16:creationId xmlns:a16="http://schemas.microsoft.com/office/drawing/2014/main" id="{56A6D6C7-DEED-604E-9F87-29E1838E56B3}"/>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26892270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CD4D62C-8EA9-44FC-83B2-701A7A41EF41}"/>
              </a:ext>
            </a:extLst>
          </p:cNvPr>
          <p:cNvSpPr>
            <a:spLocks noGrp="1"/>
          </p:cNvSpPr>
          <p:nvPr>
            <p:ph type="title" hasCustomPrompt="1"/>
          </p:nvPr>
        </p:nvSpPr>
        <p:spPr/>
        <p:txBody>
          <a:bodyPr/>
          <a:lstStyle/>
          <a:p>
            <a:r>
              <a:rPr lang="en-US" dirty="0"/>
              <a:t>[Slide title]</a:t>
            </a:r>
          </a:p>
        </p:txBody>
      </p:sp>
      <p:sp>
        <p:nvSpPr>
          <p:cNvPr id="3" name="Slide Number">
            <a:extLst>
              <a:ext uri="{FF2B5EF4-FFF2-40B4-BE49-F238E27FC236}">
                <a16:creationId xmlns:a16="http://schemas.microsoft.com/office/drawing/2014/main" id="{6E475588-47DB-0041-A49C-8F0EF8600652}"/>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2655871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a:extLst>
              <a:ext uri="{FF2B5EF4-FFF2-40B4-BE49-F238E27FC236}">
                <a16:creationId xmlns:a16="http://schemas.microsoft.com/office/drawing/2014/main" id="{665BEEFC-B89E-9C41-8260-1542F0B43A25}"/>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2817826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6" name="Thank You">
            <a:extLst>
              <a:ext uri="{FF2B5EF4-FFF2-40B4-BE49-F238E27FC236}">
                <a16:creationId xmlns:a16="http://schemas.microsoft.com/office/drawing/2014/main" id="{D5C8B33B-B32E-0C4D-947A-87A5447D23F3}"/>
              </a:ext>
            </a:extLst>
          </p:cNvPr>
          <p:cNvSpPr txBox="1">
            <a:spLocks/>
          </p:cNvSpPr>
          <p:nvPr userDrawn="1"/>
        </p:nvSpPr>
        <p:spPr>
          <a:xfrm>
            <a:off x="365759" y="1600201"/>
            <a:ext cx="8413115" cy="1600199"/>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700" kern="1200">
                <a:solidFill>
                  <a:schemeClr val="tx1"/>
                </a:solidFill>
                <a:latin typeface="+mj-lt"/>
                <a:ea typeface="+mj-ea"/>
                <a:cs typeface="+mj-cs"/>
              </a:defRPr>
            </a:lvl1pPr>
          </a:lstStyle>
          <a:p>
            <a:r>
              <a:rPr lang="en-US" sz="3200" dirty="0">
                <a:latin typeface="Arial" panose="020B0604020202020204" pitchFamily="34" charset="0"/>
                <a:cs typeface="Arial" panose="020B0604020202020204" pitchFamily="34" charset="0"/>
              </a:rPr>
              <a:t>Thank you</a:t>
            </a:r>
          </a:p>
        </p:txBody>
      </p:sp>
      <p:sp>
        <p:nvSpPr>
          <p:cNvPr id="8" name="Text Placeholder 1">
            <a:extLst>
              <a:ext uri="{FF2B5EF4-FFF2-40B4-BE49-F238E27FC236}">
                <a16:creationId xmlns:a16="http://schemas.microsoft.com/office/drawing/2014/main" id="{D580231D-7943-F647-B67D-262940DDDB85}"/>
              </a:ext>
            </a:extLst>
          </p:cNvPr>
          <p:cNvSpPr>
            <a:spLocks noGrp="1"/>
          </p:cNvSpPr>
          <p:nvPr>
            <p:ph type="body" sz="quarter" idx="10" hasCustomPrompt="1"/>
          </p:nvPr>
        </p:nvSpPr>
        <p:spPr>
          <a:xfrm>
            <a:off x="365760" y="4341846"/>
            <a:ext cx="2560320" cy="1830355"/>
          </a:xfrm>
        </p:spPr>
        <p:txBody>
          <a:bodyPr anchor="b" anchorCtr="0">
            <a:noAutofit/>
          </a:bodyPr>
          <a:lstStyle>
            <a:lvl1pPr marL="0" indent="0">
              <a:spcBef>
                <a:spcPts val="0"/>
              </a:spcBef>
              <a:buFontTx/>
              <a:buNone/>
              <a:defRPr sz="1000"/>
            </a:lvl1pPr>
            <a:lvl2pPr marL="0" indent="0">
              <a:spcBef>
                <a:spcPts val="0"/>
              </a:spcBef>
              <a:buFontTx/>
              <a:buNone/>
              <a:defRPr sz="1000"/>
            </a:lvl2pPr>
            <a:lvl3pPr marL="0" indent="0">
              <a:spcBef>
                <a:spcPts val="0"/>
              </a:spcBef>
              <a:buFontTx/>
              <a:buNone/>
              <a:defRPr sz="1000"/>
            </a:lvl3pPr>
            <a:lvl4pPr marL="0" indent="0">
              <a:spcBef>
                <a:spcPts val="0"/>
              </a:spcBef>
              <a:buFontTx/>
              <a:buNone/>
              <a:defRPr sz="1000"/>
            </a:lvl4pPr>
            <a:lvl5pPr marL="0" indent="0">
              <a:spcBef>
                <a:spcPts val="0"/>
              </a:spcBef>
              <a:buFontTx/>
              <a:buNone/>
              <a:defRPr sz="1000"/>
            </a:lvl5pPr>
            <a:lvl6pPr marL="0" indent="0">
              <a:spcBef>
                <a:spcPts val="0"/>
              </a:spcBef>
              <a:buFontTx/>
              <a:buNone/>
              <a:defRPr sz="1000"/>
            </a:lvl6pPr>
            <a:lvl7pPr marL="0" indent="0">
              <a:spcBef>
                <a:spcPts val="0"/>
              </a:spcBef>
              <a:buFontTx/>
              <a:buNone/>
              <a:defRPr sz="1000"/>
            </a:lvl7pPr>
            <a:lvl8pPr marL="0" indent="0">
              <a:spcBef>
                <a:spcPts val="0"/>
              </a:spcBef>
              <a:buFontTx/>
              <a:buNone/>
              <a:defRPr sz="1000"/>
            </a:lvl8pPr>
            <a:lvl9pPr marL="0" indent="0">
              <a:spcBef>
                <a:spcPts val="0"/>
              </a:spcBef>
              <a:buFontTx/>
              <a:buNone/>
              <a:defRPr sz="1000"/>
            </a:lvl9pPr>
          </a:lstStyle>
          <a:p>
            <a:pPr lvl="0"/>
            <a:r>
              <a:rPr lang="en-US" dirty="0"/>
              <a:t>[Optional contact information]</a:t>
            </a:r>
          </a:p>
        </p:txBody>
      </p:sp>
    </p:spTree>
    <p:extLst>
      <p:ext uri="{BB962C8B-B14F-4D97-AF65-F5344CB8AC3E}">
        <p14:creationId xmlns:p14="http://schemas.microsoft.com/office/powerpoint/2010/main" val="2338217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5" name="Line 9"/>
          <p:cNvSpPr>
            <a:spLocks noChangeShapeType="1"/>
          </p:cNvSpPr>
          <p:nvPr/>
        </p:nvSpPr>
        <p:spPr bwMode="auto">
          <a:xfrm>
            <a:off x="538163" y="3430588"/>
            <a:ext cx="80581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pic>
        <p:nvPicPr>
          <p:cNvPr id="6" name="Picture 3" descr="stagecoach icon with corporate signature &quot;Together we'll go far&quot;" title="stagecoach icon lockup"/>
          <p:cNvPicPr>
            <a:picLocks noChangeAspect="1" noChangeArrowheads="1"/>
          </p:cNvPicPr>
          <p:nvPr/>
        </p:nvPicPr>
        <p:blipFill>
          <a:blip r:embed="rId2">
            <a:extLst>
              <a:ext uri="{28A0092B-C50C-407E-A947-70E740481C1C}">
                <a14:useLocalDpi xmlns:a14="http://schemas.microsoft.com/office/drawing/2010/main" val="0"/>
              </a:ext>
            </a:extLst>
          </a:blip>
          <a:srcRect t="79585"/>
          <a:stretch>
            <a:fillRect/>
          </a:stretch>
        </p:blipFill>
        <p:spPr bwMode="auto">
          <a:xfrm>
            <a:off x="5137150" y="5403850"/>
            <a:ext cx="3670300"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54950" y="384175"/>
            <a:ext cx="741363"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title="wells fargo logo"/>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854950" y="384175"/>
            <a:ext cx="741363"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546786" y="1305643"/>
            <a:ext cx="7772400" cy="1959882"/>
          </a:xfrm>
          <a:noFill/>
          <a:ln w="9525">
            <a:noFill/>
            <a:miter lim="800000"/>
            <a:headEnd/>
            <a:tailEnd/>
          </a:ln>
        </p:spPr>
        <p:txBody>
          <a:bodyPr anchor="b"/>
          <a:lstStyle>
            <a:lvl1pPr algn="l" rtl="0" eaLnBrk="1" fontAlgn="base" hangingPunct="1">
              <a:lnSpc>
                <a:spcPct val="105000"/>
              </a:lnSpc>
              <a:spcBef>
                <a:spcPct val="0"/>
              </a:spcBef>
              <a:spcAft>
                <a:spcPct val="0"/>
              </a:spcAft>
              <a:defRPr lang="en-US" sz="4800" dirty="0">
                <a:solidFill>
                  <a:schemeClr val="bg2"/>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546786" y="3657600"/>
            <a:ext cx="6400800" cy="914400"/>
          </a:xfrm>
          <a:noFill/>
          <a:ln w="9525">
            <a:noFill/>
            <a:miter lim="800000"/>
            <a:headEnd/>
            <a:tailEnd/>
          </a:ln>
          <a:effectLst/>
        </p:spPr>
        <p:txBody>
          <a:bodyPr rIns="91440" bIns="45720">
            <a:normAutofit/>
          </a:bodyPr>
          <a:lstStyle>
            <a:lvl1pPr marL="0" indent="0" algn="l" rtl="0" eaLnBrk="1" fontAlgn="base" hangingPunct="1">
              <a:lnSpc>
                <a:spcPct val="120000"/>
              </a:lnSpc>
              <a:spcBef>
                <a:spcPct val="20000"/>
              </a:spcBef>
              <a:spcAft>
                <a:spcPct val="0"/>
              </a:spcAft>
              <a:buFont typeface="Wingdings" pitchFamily="2" charset="2"/>
              <a:buNone/>
              <a:defRPr lang="en-US" sz="1800" b="1" baseline="0" dirty="0">
                <a:solidFill>
                  <a:srgbClr val="000000"/>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7" name="Text Placeholder 16"/>
          <p:cNvSpPr>
            <a:spLocks noGrp="1"/>
          </p:cNvSpPr>
          <p:nvPr>
            <p:ph type="body" sz="quarter" idx="15"/>
          </p:nvPr>
        </p:nvSpPr>
        <p:spPr>
          <a:xfrm>
            <a:off x="546786" y="5275171"/>
            <a:ext cx="2819400" cy="762000"/>
          </a:xfrm>
        </p:spPr>
        <p:txBody>
          <a:bodyPr>
            <a:noAutofit/>
          </a:bodyPr>
          <a:lstStyle>
            <a:lvl1pPr marL="0" indent="0">
              <a:buNone/>
              <a:defRPr sz="1200">
                <a:solidFill>
                  <a:schemeClr val="bg2"/>
                </a:solidFill>
              </a:defRPr>
            </a:lvl1pPr>
            <a:lvl2pPr>
              <a:defRPr sz="1600">
                <a:solidFill>
                  <a:schemeClr val="tx2"/>
                </a:solidFill>
              </a:defRPr>
            </a:lvl2pPr>
            <a:lvl3pPr>
              <a:defRPr sz="1600">
                <a:solidFill>
                  <a:schemeClr val="tx2"/>
                </a:solidFill>
              </a:defRPr>
            </a:lvl3pPr>
            <a:lvl4pPr>
              <a:defRPr sz="1600">
                <a:solidFill>
                  <a:schemeClr val="tx2"/>
                </a:solidFill>
              </a:defRPr>
            </a:lvl4pPr>
            <a:lvl5pPr>
              <a:defRPr sz="1600">
                <a:solidFill>
                  <a:schemeClr val="tx2"/>
                </a:solidFill>
              </a:defRPr>
            </a:lvl5pPr>
          </a:lstStyle>
          <a:p>
            <a:pPr lvl="0"/>
            <a:r>
              <a:rPr lang="en-US"/>
              <a:t>Click to edit Master text styles</a:t>
            </a:r>
          </a:p>
        </p:txBody>
      </p:sp>
    </p:spTree>
    <p:extLst>
      <p:ext uri="{BB962C8B-B14F-4D97-AF65-F5344CB8AC3E}">
        <p14:creationId xmlns:p14="http://schemas.microsoft.com/office/powerpoint/2010/main" val="1318382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One Column">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a:xfrm>
            <a:off x="365760" y="457200"/>
            <a:ext cx="8412480" cy="1005840"/>
          </a:xfrm>
        </p:spPr>
        <p:txBody>
          <a:bodyPr/>
          <a:lstStyle>
            <a:lvl1pPr>
              <a:defRPr/>
            </a:lvl1pPr>
          </a:lstStyle>
          <a:p>
            <a:r>
              <a:rPr lang="en-US" dirty="0"/>
              <a:t>[Slide title]</a:t>
            </a:r>
          </a:p>
        </p:txBody>
      </p:sp>
      <p:cxnSp>
        <p:nvCxnSpPr>
          <p:cNvPr id="4" name="Line">
            <a:extLst>
              <a:ext uri="{FF2B5EF4-FFF2-40B4-BE49-F238E27FC236}">
                <a16:creationId xmlns:a16="http://schemas.microsoft.com/office/drawing/2014/main" id="{4D348C42-76C9-E94C-BD38-85471A87E30C}"/>
              </a:ext>
            </a:extLst>
          </p:cNvPr>
          <p:cNvCxnSpPr>
            <a:cxnSpLocks/>
          </p:cNvCxnSpPr>
          <p:nvPr userDrawn="1"/>
        </p:nvCxnSpPr>
        <p:spPr bwMode="hidden">
          <a:xfrm>
            <a:off x="365760" y="1600200"/>
            <a:ext cx="4023360" cy="0"/>
          </a:xfrm>
          <a:prstGeom prst="line">
            <a:avLst/>
          </a:prstGeom>
          <a:ln w="19050" cap="flat">
            <a:solidFill>
              <a:srgbClr val="FFCD41"/>
            </a:solidFill>
          </a:ln>
        </p:spPr>
        <p:style>
          <a:lnRef idx="1">
            <a:schemeClr val="accent1"/>
          </a:lnRef>
          <a:fillRef idx="0">
            <a:schemeClr val="accent1"/>
          </a:fillRef>
          <a:effectRef idx="0">
            <a:schemeClr val="dk1"/>
          </a:effectRef>
          <a:fontRef idx="minor">
            <a:schemeClr val="lt1"/>
          </a:fontRef>
        </p:style>
      </p:cxn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365760" y="1828800"/>
            <a:ext cx="4023360" cy="4340224"/>
          </a:xfrm>
        </p:spPr>
        <p:txBody>
          <a:bodyPr numCol="1"/>
          <a:lstStyle>
            <a:lvl1pPr marL="171450" indent="-171450">
              <a:buFont typeface="Wells Fargo Sans" panose="020B0503020203020204" pitchFamily="34" charset="0"/>
              <a:buChar char="•"/>
              <a:tabLst>
                <a:tab pos="4024313" algn="r"/>
              </a:tabLst>
              <a:defRPr/>
            </a:lvl1pPr>
            <a:lvl2pPr marL="342900" indent="-171450">
              <a:tabLst>
                <a:tab pos="4024313" algn="r"/>
              </a:tabLst>
              <a:defRPr/>
            </a:lvl2pPr>
            <a:lvl3pPr marL="514350" indent="-171450">
              <a:tabLst>
                <a:tab pos="4024313" algn="r"/>
              </a:tabLst>
              <a:defRPr/>
            </a:lvl3pPr>
            <a:lvl4pPr marL="685800" indent="-171450">
              <a:tabLst>
                <a:tab pos="4024313" algn="r"/>
              </a:tabLst>
              <a:defRPr/>
            </a:lvl4pPr>
            <a:lvl5pPr marL="857250" indent="-171450">
              <a:tabLst>
                <a:tab pos="4024313" algn="r"/>
              </a:tabLst>
              <a:defRPr/>
            </a:lvl5pPr>
            <a:lvl6pPr marL="1028700" indent="-171450">
              <a:tabLst>
                <a:tab pos="4024313" algn="r"/>
              </a:tabLst>
              <a:defRPr/>
            </a:lvl6pPr>
            <a:lvl7pPr marL="1200150" indent="-171450">
              <a:tabLst>
                <a:tab pos="4024313" algn="r"/>
              </a:tabLst>
              <a:defRPr/>
            </a:lvl7pPr>
            <a:lvl8pPr marL="1371600" indent="-171450">
              <a:tabLst>
                <a:tab pos="4024313" algn="r"/>
              </a:tabLst>
              <a:defRPr/>
            </a:lvl8pPr>
            <a:lvl9pPr marL="1543050" indent="-171450">
              <a:tabLst>
                <a:tab pos="4024313" algn="r"/>
              </a:tabLs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F7941C5E-69DA-4A4E-99CB-9F761C379188}"/>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3291056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Two Columns">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a:xfrm>
            <a:off x="365760" y="457200"/>
            <a:ext cx="8412480" cy="1005840"/>
          </a:xfrm>
        </p:spPr>
        <p:txBody>
          <a:bodyPr/>
          <a:lstStyle>
            <a:lvl1pPr>
              <a:defRPr/>
            </a:lvl1pPr>
          </a:lstStyle>
          <a:p>
            <a:r>
              <a:rPr lang="en-US" dirty="0"/>
              <a:t>[Slide title]</a:t>
            </a:r>
          </a:p>
        </p:txBody>
      </p:sp>
      <p:cxnSp>
        <p:nvCxnSpPr>
          <p:cNvPr id="4" name="Line">
            <a:extLst>
              <a:ext uri="{FF2B5EF4-FFF2-40B4-BE49-F238E27FC236}">
                <a16:creationId xmlns:a16="http://schemas.microsoft.com/office/drawing/2014/main" id="{4D348C42-76C9-E94C-BD38-85471A87E30C}"/>
              </a:ext>
            </a:extLst>
          </p:cNvPr>
          <p:cNvCxnSpPr>
            <a:cxnSpLocks/>
          </p:cNvCxnSpPr>
          <p:nvPr userDrawn="1"/>
        </p:nvCxnSpPr>
        <p:spPr bwMode="hidden">
          <a:xfrm>
            <a:off x="365760" y="1600200"/>
            <a:ext cx="4023360" cy="0"/>
          </a:xfrm>
          <a:prstGeom prst="line">
            <a:avLst/>
          </a:prstGeom>
          <a:ln w="19050" cap="flat">
            <a:solidFill>
              <a:srgbClr val="FFCD41"/>
            </a:solidFill>
          </a:ln>
        </p:spPr>
        <p:style>
          <a:lnRef idx="1">
            <a:schemeClr val="accent1"/>
          </a:lnRef>
          <a:fillRef idx="0">
            <a:schemeClr val="accent1"/>
          </a:fillRef>
          <a:effectRef idx="0">
            <a:schemeClr val="dk1"/>
          </a:effectRef>
          <a:fontRef idx="minor">
            <a:schemeClr val="lt1"/>
          </a:fontRef>
        </p:style>
      </p:cxnSp>
      <p:cxnSp>
        <p:nvCxnSpPr>
          <p:cNvPr id="9" name="Line">
            <a:extLst>
              <a:ext uri="{FF2B5EF4-FFF2-40B4-BE49-F238E27FC236}">
                <a16:creationId xmlns:a16="http://schemas.microsoft.com/office/drawing/2014/main" id="{827E2BA7-0F08-6A47-9026-1A567427BC27}"/>
              </a:ext>
            </a:extLst>
          </p:cNvPr>
          <p:cNvCxnSpPr>
            <a:cxnSpLocks/>
          </p:cNvCxnSpPr>
          <p:nvPr userDrawn="1"/>
        </p:nvCxnSpPr>
        <p:spPr bwMode="hidden">
          <a:xfrm>
            <a:off x="4754880" y="1600200"/>
            <a:ext cx="4023360" cy="0"/>
          </a:xfrm>
          <a:prstGeom prst="line">
            <a:avLst/>
          </a:prstGeom>
          <a:ln w="19050" cap="flat">
            <a:solidFill>
              <a:srgbClr val="FFCD41"/>
            </a:solidFill>
          </a:ln>
        </p:spPr>
        <p:style>
          <a:lnRef idx="1">
            <a:schemeClr val="accent1"/>
          </a:lnRef>
          <a:fillRef idx="0">
            <a:schemeClr val="accent1"/>
          </a:fillRef>
          <a:effectRef idx="0">
            <a:schemeClr val="dk1"/>
          </a:effectRef>
          <a:fontRef idx="minor">
            <a:schemeClr val="lt1"/>
          </a:fontRef>
        </p:style>
      </p:cxn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365759" y="1828802"/>
            <a:ext cx="8413115" cy="4340224"/>
          </a:xfrm>
        </p:spPr>
        <p:txBody>
          <a:bodyPr numCol="2"/>
          <a:lstStyle>
            <a:lvl1pPr marL="171450" indent="-171450">
              <a:buFont typeface="Wells Fargo Sans" panose="020B0503020203020204" pitchFamily="34" charset="0"/>
              <a:buChar char="•"/>
              <a:tabLst>
                <a:tab pos="4024313" algn="r"/>
              </a:tabLst>
              <a:defRPr/>
            </a:lvl1pPr>
            <a:lvl2pPr marL="342900" indent="-171450">
              <a:tabLst>
                <a:tab pos="4024313" algn="r"/>
              </a:tabLst>
              <a:defRPr/>
            </a:lvl2pPr>
            <a:lvl3pPr marL="514350" indent="-171450">
              <a:tabLst>
                <a:tab pos="4024313" algn="r"/>
              </a:tabLst>
              <a:defRPr/>
            </a:lvl3pPr>
            <a:lvl4pPr marL="685800" indent="-171450">
              <a:tabLst>
                <a:tab pos="4024313" algn="r"/>
              </a:tabLst>
              <a:defRPr/>
            </a:lvl4pPr>
            <a:lvl5pPr marL="857250" indent="-171450">
              <a:tabLst>
                <a:tab pos="4024313" algn="r"/>
              </a:tabLst>
              <a:defRPr/>
            </a:lvl5pPr>
            <a:lvl6pPr marL="1028700" indent="-171450">
              <a:tabLst>
                <a:tab pos="4024313" algn="r"/>
              </a:tabLst>
              <a:defRPr/>
            </a:lvl6pPr>
            <a:lvl7pPr marL="1200150" indent="-171450">
              <a:tabLst>
                <a:tab pos="4024313" algn="r"/>
              </a:tabLst>
              <a:defRPr/>
            </a:lvl7pPr>
            <a:lvl8pPr marL="1371600" indent="-171450">
              <a:tabLst>
                <a:tab pos="4024313" algn="r"/>
              </a:tabLst>
              <a:defRPr/>
            </a:lvl8pPr>
            <a:lvl9pPr marL="1543050" indent="-171450">
              <a:tabLst>
                <a:tab pos="4024313" algn="r"/>
              </a:tabLs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07DB0427-6005-7646-A1DA-069FBA064B9C}"/>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3191119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365125" y="1600201"/>
            <a:ext cx="8412480" cy="45688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a:extLst>
              <a:ext uri="{FF2B5EF4-FFF2-40B4-BE49-F238E27FC236}">
                <a16:creationId xmlns:a16="http://schemas.microsoft.com/office/drawing/2014/main" id="{16C968B0-98BE-A54C-8F1A-69CB67A0FBF6}"/>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1212861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9D9BA87F-F94E-2547-8D0D-4850B271767F}"/>
              </a:ext>
            </a:extLst>
          </p:cNvPr>
          <p:cNvSpPr>
            <a:spLocks noGrp="1"/>
          </p:cNvSpPr>
          <p:nvPr>
            <p:ph type="title" hasCustomPrompt="1"/>
          </p:nvPr>
        </p:nvSpPr>
        <p:spPr>
          <a:xfrm>
            <a:off x="365760" y="457200"/>
            <a:ext cx="841248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5ACDF6B2-62B8-404E-8D30-594804419392}"/>
              </a:ext>
            </a:extLst>
          </p:cNvPr>
          <p:cNvSpPr>
            <a:spLocks noGrp="1"/>
          </p:cNvSpPr>
          <p:nvPr>
            <p:ph idx="1"/>
          </p:nvPr>
        </p:nvSpPr>
        <p:spPr>
          <a:xfrm>
            <a:off x="365760" y="1600201"/>
            <a:ext cx="5486400" cy="4568825"/>
          </a:xfrm>
        </p:spPr>
        <p:txBody>
          <a:bodyPr>
            <a:noAutofit/>
          </a:bodyPr>
          <a:lstStyle>
            <a:lvl1pPr marL="274320" indent="-274320">
              <a:lnSpc>
                <a:spcPct val="100000"/>
              </a:lnSpc>
              <a:buFont typeface="Wells Fargo Sans Display" panose="020B0503020203020204" pitchFamily="34" charset="0"/>
              <a:buChar char="•"/>
              <a:defRPr sz="2400">
                <a:latin typeface="+mj-lt"/>
              </a:defRPr>
            </a:lvl1pPr>
            <a:lvl2pPr marL="548640" indent="-274320">
              <a:lnSpc>
                <a:spcPct val="100000"/>
              </a:lnSpc>
              <a:buFont typeface="Wells Fargo Sans Display" panose="020B0503020203020204" pitchFamily="34" charset="0"/>
              <a:buChar char="–"/>
              <a:defRPr sz="2400">
                <a:latin typeface="+mj-lt"/>
              </a:defRPr>
            </a:lvl2pPr>
            <a:lvl3pPr marL="822960" indent="-274320">
              <a:lnSpc>
                <a:spcPct val="100000"/>
              </a:lnSpc>
              <a:buFont typeface="Wells Fargo Sans Display" panose="020B0503020203020204" pitchFamily="34" charset="0"/>
              <a:buChar char="–"/>
              <a:defRPr sz="2400">
                <a:latin typeface="+mj-lt"/>
              </a:defRPr>
            </a:lvl3pPr>
            <a:lvl4pPr marL="1097280" indent="-274320">
              <a:lnSpc>
                <a:spcPct val="100000"/>
              </a:lnSpc>
              <a:buFont typeface="Wells Fargo Sans Display" panose="020B0503020203020204" pitchFamily="34" charset="0"/>
              <a:buChar char="–"/>
              <a:defRPr sz="2400">
                <a:latin typeface="+mj-lt"/>
              </a:defRPr>
            </a:lvl4pPr>
            <a:lvl5pPr marL="1371600" indent="-274320">
              <a:lnSpc>
                <a:spcPct val="100000"/>
              </a:lnSpc>
              <a:buFont typeface="Wells Fargo Sans Display" panose="020B0503020203020204" pitchFamily="34" charset="0"/>
              <a:buChar char="–"/>
              <a:defRPr sz="2400">
                <a:latin typeface="+mj-lt"/>
              </a:defRPr>
            </a:lvl5pPr>
            <a:lvl6pPr marL="1645920" indent="-274320">
              <a:lnSpc>
                <a:spcPct val="100000"/>
              </a:lnSpc>
              <a:buFont typeface="Wells Fargo Sans Display" panose="020B0503020203020204" pitchFamily="34" charset="0"/>
              <a:buChar char="–"/>
              <a:defRPr sz="2400">
                <a:latin typeface="+mj-lt"/>
              </a:defRPr>
            </a:lvl6pPr>
            <a:lvl7pPr marL="1920240" indent="-274320">
              <a:lnSpc>
                <a:spcPct val="100000"/>
              </a:lnSpc>
              <a:buFont typeface="Wells Fargo Sans Display" panose="020B0503020203020204" pitchFamily="34" charset="0"/>
              <a:buChar char="–"/>
              <a:defRPr sz="2400">
                <a:latin typeface="+mj-lt"/>
              </a:defRPr>
            </a:lvl7pPr>
            <a:lvl8pPr marL="2194560" indent="-274320">
              <a:lnSpc>
                <a:spcPct val="100000"/>
              </a:lnSpc>
              <a:buFont typeface="Wells Fargo Sans Display" panose="020B0503020203020204" pitchFamily="34" charset="0"/>
              <a:buChar char="–"/>
              <a:defRPr sz="2400">
                <a:latin typeface="+mj-lt"/>
              </a:defRPr>
            </a:lvl8pPr>
            <a:lvl9pPr marL="2468880" indent="-274320">
              <a:lnSpc>
                <a:spcPct val="100000"/>
              </a:lnSpc>
              <a:buFont typeface="Wells Fargo Sans Display" panose="020B0503020203020204" pitchFamily="34" charset="0"/>
              <a:buChar char="–"/>
              <a:defRPr sz="24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16C968B0-98BE-A54C-8F1A-69CB67A0FBF6}"/>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2483856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Title">
            <a:extLst>
              <a:ext uri="{FF2B5EF4-FFF2-40B4-BE49-F238E27FC236}">
                <a16:creationId xmlns:a16="http://schemas.microsoft.com/office/drawing/2014/main" id="{5A6DEEE1-C08A-1E44-BEC5-E09044562C19}"/>
              </a:ext>
            </a:extLst>
          </p:cNvPr>
          <p:cNvSpPr>
            <a:spLocks noGrp="1"/>
          </p:cNvSpPr>
          <p:nvPr>
            <p:ph type="title" hasCustomPrompt="1"/>
          </p:nvPr>
        </p:nvSpPr>
        <p:spPr>
          <a:xfrm>
            <a:off x="365760" y="457200"/>
            <a:ext cx="841248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365760" y="1600200"/>
            <a:ext cx="402336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4754880" y="1600200"/>
            <a:ext cx="402336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E9BFDC9A-8BFC-8946-84F2-2786226F4A25}"/>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301116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0FEC781B-6995-FC4B-8081-5377A71B27B1}"/>
              </a:ext>
            </a:extLst>
          </p:cNvPr>
          <p:cNvSpPr>
            <a:spLocks noGrp="1"/>
          </p:cNvSpPr>
          <p:nvPr>
            <p:ph type="title" hasCustomPrompt="1"/>
          </p:nvPr>
        </p:nvSpPr>
        <p:spPr>
          <a:xfrm>
            <a:off x="365760" y="457200"/>
            <a:ext cx="841248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365761" y="1600200"/>
            <a:ext cx="256032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3291840" y="1600200"/>
            <a:ext cx="256032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3">
            <a:extLst>
              <a:ext uri="{FF2B5EF4-FFF2-40B4-BE49-F238E27FC236}">
                <a16:creationId xmlns:a16="http://schemas.microsoft.com/office/drawing/2014/main" id="{AAE1199F-835A-AB49-B657-252EF2C5A8AA}"/>
              </a:ext>
            </a:extLst>
          </p:cNvPr>
          <p:cNvSpPr>
            <a:spLocks noGrp="1"/>
          </p:cNvSpPr>
          <p:nvPr>
            <p:ph sz="quarter" idx="10"/>
          </p:nvPr>
        </p:nvSpPr>
        <p:spPr>
          <a:xfrm>
            <a:off x="6217921" y="1600200"/>
            <a:ext cx="2560954" cy="4572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77759C7B-BF36-F44D-BEAC-32033DC69731}"/>
              </a:ext>
            </a:extLst>
          </p:cNvPr>
          <p:cNvSpPr>
            <a:spLocks noGrp="1"/>
          </p:cNvSpPr>
          <p:nvPr>
            <p:ph type="sldNum" sz="quarter" idx="11"/>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4241026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idebar Left">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0FEC781B-6995-FC4B-8081-5377A71B27B1}"/>
              </a:ext>
            </a:extLst>
          </p:cNvPr>
          <p:cNvSpPr>
            <a:spLocks noGrp="1"/>
          </p:cNvSpPr>
          <p:nvPr>
            <p:ph type="title" hasCustomPrompt="1"/>
          </p:nvPr>
        </p:nvSpPr>
        <p:spPr>
          <a:xfrm>
            <a:off x="365760" y="457200"/>
            <a:ext cx="841248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365761" y="1600200"/>
            <a:ext cx="256032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3291840" y="1600200"/>
            <a:ext cx="5486399"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5D805AD4-73CF-FE45-8F86-233D14A0CF8E}"/>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1323860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debar Right">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0FEC781B-6995-FC4B-8081-5377A71B27B1}"/>
              </a:ext>
            </a:extLst>
          </p:cNvPr>
          <p:cNvSpPr>
            <a:spLocks noGrp="1"/>
          </p:cNvSpPr>
          <p:nvPr>
            <p:ph type="title" hasCustomPrompt="1"/>
          </p:nvPr>
        </p:nvSpPr>
        <p:spPr>
          <a:xfrm>
            <a:off x="365760" y="457200"/>
            <a:ext cx="8412480" cy="1005840"/>
          </a:xfrm>
        </p:spPr>
        <p:txBody>
          <a:bodyPr/>
          <a:lstStyle>
            <a:lvl1pPr>
              <a:defRPr/>
            </a:lvl1pPr>
          </a:lstStyle>
          <a:p>
            <a:r>
              <a:rPr lang="en-US" dirty="0"/>
              <a:t>[Slide title]</a:t>
            </a:r>
          </a:p>
        </p:txBody>
      </p:sp>
      <p:sp>
        <p:nvSpPr>
          <p:cNvPr id="3" name="Content Placeholder 1">
            <a:extLst>
              <a:ext uri="{FF2B5EF4-FFF2-40B4-BE49-F238E27FC236}">
                <a16:creationId xmlns:a16="http://schemas.microsoft.com/office/drawing/2014/main" id="{18C91035-5E9C-427C-BB14-3C95EF5EA9C7}"/>
              </a:ext>
            </a:extLst>
          </p:cNvPr>
          <p:cNvSpPr>
            <a:spLocks noGrp="1"/>
          </p:cNvSpPr>
          <p:nvPr>
            <p:ph sz="half" idx="1"/>
          </p:nvPr>
        </p:nvSpPr>
        <p:spPr>
          <a:xfrm>
            <a:off x="365761" y="1600200"/>
            <a:ext cx="5486400"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2">
            <a:extLst>
              <a:ext uri="{FF2B5EF4-FFF2-40B4-BE49-F238E27FC236}">
                <a16:creationId xmlns:a16="http://schemas.microsoft.com/office/drawing/2014/main" id="{086D2EDA-1064-496E-9F5C-3A8317F76DD7}"/>
              </a:ext>
            </a:extLst>
          </p:cNvPr>
          <p:cNvSpPr>
            <a:spLocks noGrp="1"/>
          </p:cNvSpPr>
          <p:nvPr>
            <p:ph sz="half" idx="2"/>
          </p:nvPr>
        </p:nvSpPr>
        <p:spPr>
          <a:xfrm>
            <a:off x="6217920" y="1600200"/>
            <a:ext cx="2560319" cy="45720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a:extLst>
              <a:ext uri="{FF2B5EF4-FFF2-40B4-BE49-F238E27FC236}">
                <a16:creationId xmlns:a16="http://schemas.microsoft.com/office/drawing/2014/main" id="{34BDA51D-739A-6147-AE33-B80AD50465EA}"/>
              </a:ext>
            </a:extLst>
          </p:cNvPr>
          <p:cNvSpPr>
            <a:spLocks noGrp="1"/>
          </p:cNvSpPr>
          <p:nvPr>
            <p:ph type="sldNum" sz="quarter" idx="10"/>
          </p:nvPr>
        </p:nvSpPr>
        <p:spPr/>
        <p:txBody>
          <a:body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3486744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EF5521F-5C5A-4C48-8B35-7AA5E0604784}"/>
              </a:ext>
            </a:extLst>
          </p:cNvPr>
          <p:cNvSpPr>
            <a:spLocks noGrp="1"/>
          </p:cNvSpPr>
          <p:nvPr>
            <p:ph type="title"/>
          </p:nvPr>
        </p:nvSpPr>
        <p:spPr>
          <a:xfrm>
            <a:off x="365760" y="457200"/>
            <a:ext cx="8412480" cy="1005840"/>
          </a:xfrm>
          <a:prstGeom prst="rect">
            <a:avLst/>
          </a:prstGeom>
        </p:spPr>
        <p:txBody>
          <a:bodyPr vert="horz" lIns="0" tIns="0" rIns="0" bIns="0" rtlCol="0" anchor="t" anchorCtr="0">
            <a:noAutofit/>
          </a:bodyPr>
          <a:lstStyle/>
          <a:p>
            <a:r>
              <a:rPr lang="en-US" dirty="0"/>
              <a:t>[Slide title]</a:t>
            </a:r>
          </a:p>
        </p:txBody>
      </p:sp>
      <p:sp>
        <p:nvSpPr>
          <p:cNvPr id="3" name="Text Placeholder">
            <a:extLst>
              <a:ext uri="{FF2B5EF4-FFF2-40B4-BE49-F238E27FC236}">
                <a16:creationId xmlns:a16="http://schemas.microsoft.com/office/drawing/2014/main" id="{48CBF009-1B9F-4150-8EC1-2D97F9BB499C}"/>
              </a:ext>
            </a:extLst>
          </p:cNvPr>
          <p:cNvSpPr>
            <a:spLocks noGrp="1"/>
          </p:cNvSpPr>
          <p:nvPr>
            <p:ph type="body" idx="1"/>
          </p:nvPr>
        </p:nvSpPr>
        <p:spPr>
          <a:xfrm>
            <a:off x="365760" y="1600200"/>
            <a:ext cx="8412480" cy="4572000"/>
          </a:xfrm>
          <a:prstGeom prst="rect">
            <a:avLst/>
          </a:prstGeom>
        </p:spPr>
        <p:txBody>
          <a:bodyPr vert="horz" lIns="0" tIns="0" rIns="0" bIns="0" spcCol="36576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4" name="Slide Number">
            <a:extLst>
              <a:ext uri="{FF2B5EF4-FFF2-40B4-BE49-F238E27FC236}">
                <a16:creationId xmlns:a16="http://schemas.microsoft.com/office/drawing/2014/main" id="{3B92F20D-48D7-2E43-BCAC-BA410B21DF1A}"/>
              </a:ext>
            </a:extLst>
          </p:cNvPr>
          <p:cNvSpPr>
            <a:spLocks noGrp="1"/>
          </p:cNvSpPr>
          <p:nvPr>
            <p:ph type="sldNum" sz="quarter" idx="4"/>
          </p:nvPr>
        </p:nvSpPr>
        <p:spPr>
          <a:xfrm>
            <a:off x="8412480" y="6400800"/>
            <a:ext cx="365760" cy="228600"/>
          </a:xfrm>
          <a:prstGeom prst="rect">
            <a:avLst/>
          </a:prstGeom>
        </p:spPr>
        <p:txBody>
          <a:bodyPr vert="horz" lIns="0" tIns="0" rIns="0" bIns="0" rtlCol="0" anchor="b" anchorCtr="0"/>
          <a:lstStyle>
            <a:lvl1pPr algn="r">
              <a:defRPr sz="800">
                <a:solidFill>
                  <a:schemeClr val="tx1"/>
                </a:solidFill>
              </a:defRPr>
            </a:lvl1pPr>
          </a:lstStyle>
          <a:p>
            <a:fld id="{000F85C7-EC28-5C4D-9577-C5634B07539F}" type="slidenum">
              <a:rPr lang="en-US" smtClean="0"/>
              <a:pPr/>
              <a:t>‹#›</a:t>
            </a:fld>
            <a:endParaRPr lang="en-US" dirty="0"/>
          </a:p>
        </p:txBody>
      </p:sp>
    </p:spTree>
    <p:extLst>
      <p:ext uri="{BB962C8B-B14F-4D97-AF65-F5344CB8AC3E}">
        <p14:creationId xmlns:p14="http://schemas.microsoft.com/office/powerpoint/2010/main" val="1599396375"/>
      </p:ext>
    </p:extLst>
  </p:cSld>
  <p:clrMap bg1="lt1" tx1="dk1" bg2="lt2" tx2="dk2" accent1="accent1" accent2="accent2" accent3="accent3" accent4="accent4" accent5="accent5" accent6="accent6" hlink="hlink" folHlink="folHlink"/>
  <p:sldLayoutIdLst>
    <p:sldLayoutId id="2147483649" r:id="rId1"/>
    <p:sldLayoutId id="2147483673" r:id="rId2"/>
    <p:sldLayoutId id="2147483672" r:id="rId3"/>
    <p:sldLayoutId id="2147483650" r:id="rId4"/>
    <p:sldLayoutId id="2147483675" r:id="rId5"/>
    <p:sldLayoutId id="2147483652" r:id="rId6"/>
    <p:sldLayoutId id="2147483658" r:id="rId7"/>
    <p:sldLayoutId id="2147483669" r:id="rId8"/>
    <p:sldLayoutId id="2147483670" r:id="rId9"/>
    <p:sldLayoutId id="2147483674" r:id="rId10"/>
    <p:sldLayoutId id="2147483661" r:id="rId11"/>
    <p:sldLayoutId id="2147483654" r:id="rId12"/>
    <p:sldLayoutId id="2147483655" r:id="rId13"/>
    <p:sldLayoutId id="2147483671" r:id="rId14"/>
    <p:sldLayoutId id="2147483676"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685800" rtl="0" eaLnBrk="1" latinLnBrk="0" hangingPunct="1">
        <a:lnSpc>
          <a:spcPct val="90000"/>
        </a:lnSpc>
        <a:spcBef>
          <a:spcPct val="0"/>
        </a:spcBef>
        <a:buNone/>
        <a:defRPr sz="2400" b="0" i="0" u="none" kern="1200">
          <a:solidFill>
            <a:schemeClr val="tx2"/>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100000"/>
        </a:lnSpc>
        <a:spcBef>
          <a:spcPts val="1200"/>
        </a:spcBef>
        <a:spcAft>
          <a:spcPts val="0"/>
        </a:spcAft>
        <a:buFont typeface="Wells Fargo Sans" panose="020B0503020203020204" pitchFamily="34" charset="0"/>
        <a:buChar char="•"/>
        <a:defRPr sz="1600" kern="1200">
          <a:solidFill>
            <a:schemeClr val="tx1"/>
          </a:solidFill>
          <a:latin typeface="Arial" panose="020B0604020202020204" pitchFamily="34" charset="0"/>
          <a:ea typeface="+mn-ea"/>
          <a:cs typeface="Arial" panose="020B0604020202020204" pitchFamily="34" charset="0"/>
        </a:defRPr>
      </a:lvl1pPr>
      <a:lvl2pPr marL="3429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b="0" i="0" u="none" kern="1200">
          <a:solidFill>
            <a:schemeClr val="tx1"/>
          </a:solidFill>
          <a:latin typeface="Arial" panose="020B0604020202020204" pitchFamily="34" charset="0"/>
          <a:ea typeface="+mn-ea"/>
          <a:cs typeface="Arial" panose="020B0604020202020204" pitchFamily="34" charset="0"/>
        </a:defRPr>
      </a:lvl2pPr>
      <a:lvl3pPr marL="5143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6858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8572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10287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Arial" panose="020B0604020202020204" pitchFamily="34" charset="0"/>
          <a:ea typeface="+mn-ea"/>
          <a:cs typeface="Arial" panose="020B0604020202020204" pitchFamily="34" charset="0"/>
        </a:defRPr>
      </a:lvl6pPr>
      <a:lvl7pPr marL="12001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Arial" panose="020B0604020202020204" pitchFamily="34" charset="0"/>
          <a:ea typeface="+mn-ea"/>
          <a:cs typeface="Arial" panose="020B0604020202020204" pitchFamily="34" charset="0"/>
        </a:defRPr>
      </a:lvl7pPr>
      <a:lvl8pPr marL="137160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Arial" panose="020B0604020202020204" pitchFamily="34" charset="0"/>
          <a:ea typeface="+mn-ea"/>
          <a:cs typeface="Arial" panose="020B0604020202020204" pitchFamily="34" charset="0"/>
        </a:defRPr>
      </a:lvl8pPr>
      <a:lvl9pPr marL="1543050" indent="-171450" algn="l" defTabSz="685800" rtl="0" eaLnBrk="1" latinLnBrk="0" hangingPunct="1">
        <a:lnSpc>
          <a:spcPct val="100000"/>
        </a:lnSpc>
        <a:spcBef>
          <a:spcPts val="300"/>
        </a:spcBef>
        <a:spcAft>
          <a:spcPts val="0"/>
        </a:spcAft>
        <a:buFont typeface="Wells Fargo Sans" panose="020B0503020203020204" pitchFamily="34" charset="0"/>
        <a:buChar char="–"/>
        <a:defRPr sz="1600" kern="1200">
          <a:solidFill>
            <a:schemeClr val="tx1"/>
          </a:solidFill>
          <a:latin typeface="Arial" panose="020B0604020202020204" pitchFamily="34" charset="0"/>
          <a:ea typeface="+mn-ea"/>
          <a:cs typeface="Arial" panose="020B0604020202020204" pitchFamily="34" charset="0"/>
        </a:defRPr>
      </a:lvl9pPr>
    </p:bodyStyle>
    <p:otherStyle>
      <a:defPPr>
        <a:defRPr lang="en-US"/>
      </a:defPPr>
      <a:lvl1pPr marL="0" algn="l" defTabSz="685800" rtl="0" eaLnBrk="1" latinLnBrk="0" hangingPunct="1">
        <a:defRPr sz="1600" kern="1200">
          <a:solidFill>
            <a:schemeClr val="tx1"/>
          </a:solidFill>
          <a:latin typeface="+mn-lt"/>
          <a:ea typeface="+mn-ea"/>
          <a:cs typeface="+mn-cs"/>
        </a:defRPr>
      </a:lvl1pPr>
      <a:lvl2pPr marL="342900" algn="l" defTabSz="685800" rtl="0" eaLnBrk="1" latinLnBrk="0" hangingPunct="1">
        <a:defRPr sz="1600" kern="1200">
          <a:solidFill>
            <a:schemeClr val="tx1"/>
          </a:solidFill>
          <a:latin typeface="+mn-lt"/>
          <a:ea typeface="+mn-ea"/>
          <a:cs typeface="+mn-cs"/>
        </a:defRPr>
      </a:lvl2pPr>
      <a:lvl3pPr marL="685800" algn="l" defTabSz="685800" rtl="0" eaLnBrk="1" latinLnBrk="0" hangingPunct="1">
        <a:defRPr sz="1600" kern="1200">
          <a:solidFill>
            <a:schemeClr val="tx1"/>
          </a:solidFill>
          <a:latin typeface="+mn-lt"/>
          <a:ea typeface="+mn-ea"/>
          <a:cs typeface="+mn-cs"/>
        </a:defRPr>
      </a:lvl3pPr>
      <a:lvl4pPr marL="1028700" algn="l" defTabSz="685800" rtl="0" eaLnBrk="1" latinLnBrk="0" hangingPunct="1">
        <a:defRPr sz="1600" kern="1200">
          <a:solidFill>
            <a:schemeClr val="tx1"/>
          </a:solidFill>
          <a:latin typeface="+mn-lt"/>
          <a:ea typeface="+mn-ea"/>
          <a:cs typeface="+mn-cs"/>
        </a:defRPr>
      </a:lvl4pPr>
      <a:lvl5pPr marL="1371600" algn="l" defTabSz="685800" rtl="0" eaLnBrk="1" latinLnBrk="0" hangingPunct="1">
        <a:defRPr sz="1600" kern="1200">
          <a:solidFill>
            <a:schemeClr val="tx1"/>
          </a:solidFill>
          <a:latin typeface="+mn-lt"/>
          <a:ea typeface="+mn-ea"/>
          <a:cs typeface="+mn-cs"/>
        </a:defRPr>
      </a:lvl5pPr>
      <a:lvl6pPr marL="1714500" algn="l" defTabSz="685800" rtl="0" eaLnBrk="1" latinLnBrk="0" hangingPunct="1">
        <a:defRPr sz="1600" kern="1200">
          <a:solidFill>
            <a:schemeClr val="tx1"/>
          </a:solidFill>
          <a:latin typeface="+mn-lt"/>
          <a:ea typeface="+mn-ea"/>
          <a:cs typeface="+mn-cs"/>
        </a:defRPr>
      </a:lvl6pPr>
      <a:lvl7pPr marL="2057400" algn="l" defTabSz="685800" rtl="0" eaLnBrk="1" latinLnBrk="0" hangingPunct="1">
        <a:defRPr sz="1600" kern="1200">
          <a:solidFill>
            <a:schemeClr val="tx1"/>
          </a:solidFill>
          <a:latin typeface="+mn-lt"/>
          <a:ea typeface="+mn-ea"/>
          <a:cs typeface="+mn-cs"/>
        </a:defRPr>
      </a:lvl7pPr>
      <a:lvl8pPr marL="2400300" algn="l" defTabSz="685800" rtl="0" eaLnBrk="1" latinLnBrk="0" hangingPunct="1">
        <a:defRPr sz="1600" kern="1200">
          <a:solidFill>
            <a:schemeClr val="tx1"/>
          </a:solidFill>
          <a:latin typeface="+mn-lt"/>
          <a:ea typeface="+mn-ea"/>
          <a:cs typeface="+mn-cs"/>
        </a:defRPr>
      </a:lvl8pPr>
      <a:lvl9pPr marL="2743200" algn="l" defTabSz="685800" rtl="0" eaLnBrk="1" latinLnBrk="0" hangingPunct="1">
        <a:defRPr sz="1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30" userDrawn="1">
          <p15:clr>
            <a:srgbClr val="F26B43"/>
          </p15:clr>
        </p15:guide>
        <p15:guide id="3" pos="5530" userDrawn="1">
          <p15:clr>
            <a:srgbClr val="F26B43"/>
          </p15:clr>
        </p15:guide>
        <p15:guide id="4" orient="horz" pos="1008" userDrawn="1">
          <p15:clr>
            <a:srgbClr val="F26B43"/>
          </p15:clr>
        </p15:guide>
        <p15:guide id="5" orient="horz" pos="388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colormax.org/color-blind-test/" TargetMode="External"/><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Visualization Overview</a:t>
            </a:r>
            <a:endParaRPr lang="en-US" dirty="0"/>
          </a:p>
        </p:txBody>
      </p:sp>
      <p:sp>
        <p:nvSpPr>
          <p:cNvPr id="3" name="Subtitle 2"/>
          <p:cNvSpPr>
            <a:spLocks noGrp="1"/>
          </p:cNvSpPr>
          <p:nvPr>
            <p:ph type="subTitle" idx="1"/>
          </p:nvPr>
        </p:nvSpPr>
        <p:spPr>
          <a:xfrm>
            <a:off x="365125" y="3703319"/>
            <a:ext cx="4023996" cy="944881"/>
          </a:xfrm>
        </p:spPr>
        <p:txBody>
          <a:bodyPr/>
          <a:lstStyle/>
          <a:p>
            <a:r>
              <a:rPr lang="en-US" dirty="0"/>
              <a:t>An overview for getting started visualizing data</a:t>
            </a:r>
          </a:p>
          <a:p>
            <a:endParaRPr lang="en-US" dirty="0"/>
          </a:p>
          <a:p>
            <a:r>
              <a:rPr lang="en-US" dirty="0"/>
              <a:t>Dan Kern &amp; Oliver </a:t>
            </a:r>
            <a:r>
              <a:rPr lang="en-US" dirty="0" err="1"/>
              <a:t>Eichstedt</a:t>
            </a:r>
            <a:endParaRPr lang="en-US" dirty="0"/>
          </a:p>
          <a:p>
            <a:r>
              <a:rPr lang="en-US" dirty="0"/>
              <a:t>Created June 2019</a:t>
            </a:r>
          </a:p>
        </p:txBody>
      </p:sp>
    </p:spTree>
    <p:extLst>
      <p:ext uri="{BB962C8B-B14F-4D97-AF65-F5344CB8AC3E}">
        <p14:creationId xmlns:p14="http://schemas.microsoft.com/office/powerpoint/2010/main" val="373168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Parts of a chart</a:t>
            </a:r>
          </a:p>
        </p:txBody>
      </p:sp>
      <p:pic>
        <p:nvPicPr>
          <p:cNvPr id="4" name="Picture 3"/>
          <p:cNvPicPr>
            <a:picLocks noChangeAspect="1"/>
          </p:cNvPicPr>
          <p:nvPr/>
        </p:nvPicPr>
        <p:blipFill>
          <a:blip r:embed="rId2"/>
          <a:stretch>
            <a:fillRect/>
          </a:stretch>
        </p:blipFill>
        <p:spPr>
          <a:xfrm>
            <a:off x="1985830" y="1625599"/>
            <a:ext cx="5353400" cy="3886200"/>
          </a:xfrm>
          <a:prstGeom prst="rect">
            <a:avLst/>
          </a:prstGeom>
        </p:spPr>
      </p:pic>
      <p:sp>
        <p:nvSpPr>
          <p:cNvPr id="5" name="TextBox 4"/>
          <p:cNvSpPr txBox="1"/>
          <p:nvPr/>
        </p:nvSpPr>
        <p:spPr>
          <a:xfrm>
            <a:off x="7385410" y="4867564"/>
            <a:ext cx="1533237" cy="360219"/>
          </a:xfrm>
          <a:prstGeom prst="rect">
            <a:avLst/>
          </a:prstGeom>
        </p:spPr>
        <p:txBody>
          <a:bodyPr vert="horz" wrap="none" lIns="91440" tIns="45720" rIns="91440" bIns="45720" rtlCol="0">
            <a:normAutofit/>
          </a:bodyPr>
          <a:lstStyle/>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x</a:t>
            </a:r>
            <a:r>
              <a:rPr lang="en-US" sz="1400" kern="1200" dirty="0">
                <a:solidFill>
                  <a:schemeClr val="tx1"/>
                </a:solidFill>
                <a:latin typeface="Arial" panose="020B0604020202020204" pitchFamily="34" charset="0"/>
                <a:cs typeface="Arial" panose="020B0604020202020204" pitchFamily="34" charset="0"/>
              </a:rPr>
              <a:t>-axis</a:t>
            </a:r>
          </a:p>
        </p:txBody>
      </p:sp>
      <p:sp>
        <p:nvSpPr>
          <p:cNvPr id="6" name="TextBox 5"/>
          <p:cNvSpPr txBox="1"/>
          <p:nvPr/>
        </p:nvSpPr>
        <p:spPr>
          <a:xfrm>
            <a:off x="2106830" y="1184032"/>
            <a:ext cx="1533237" cy="360219"/>
          </a:xfrm>
          <a:prstGeom prst="rect">
            <a:avLst/>
          </a:prstGeom>
        </p:spPr>
        <p:txBody>
          <a:bodyPr vert="horz" wrap="none" lIns="91440" tIns="45720" rIns="91440" bIns="45720" rtlCol="0">
            <a:normAutofit/>
          </a:bodyPr>
          <a:lstStyle/>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y</a:t>
            </a:r>
            <a:r>
              <a:rPr lang="en-US" sz="1400" kern="1200" dirty="0">
                <a:solidFill>
                  <a:schemeClr val="tx1"/>
                </a:solidFill>
                <a:latin typeface="Arial" panose="020B0604020202020204" pitchFamily="34" charset="0"/>
                <a:cs typeface="Arial" panose="020B0604020202020204" pitchFamily="34" charset="0"/>
              </a:rPr>
              <a:t>-axis</a:t>
            </a:r>
          </a:p>
        </p:txBody>
      </p:sp>
      <p:sp>
        <p:nvSpPr>
          <p:cNvPr id="7" name="TextBox 6"/>
          <p:cNvSpPr txBox="1"/>
          <p:nvPr/>
        </p:nvSpPr>
        <p:spPr>
          <a:xfrm>
            <a:off x="573593" y="5494385"/>
            <a:ext cx="1533237" cy="360219"/>
          </a:xfrm>
          <a:prstGeom prst="rect">
            <a:avLst/>
          </a:prstGeom>
        </p:spPr>
        <p:txBody>
          <a:bodyPr vert="horz" wrap="none" lIns="91440" tIns="45720" rIns="91440" bIns="45720" rtlCol="0">
            <a:normAutofit/>
          </a:bodyPr>
          <a:lstStyle/>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Axis titles</a:t>
            </a:r>
            <a:endParaRPr lang="en-US" sz="1400" kern="1200" dirty="0">
              <a:solidFill>
                <a:schemeClr val="tx1"/>
              </a:solidFill>
              <a:latin typeface="Arial" panose="020B0604020202020204" pitchFamily="34" charset="0"/>
              <a:cs typeface="Arial" panose="020B0604020202020204" pitchFamily="34" charset="0"/>
            </a:endParaRPr>
          </a:p>
        </p:txBody>
      </p:sp>
      <p:cxnSp>
        <p:nvCxnSpPr>
          <p:cNvPr id="9" name="Straight Arrow Connector 8"/>
          <p:cNvCxnSpPr/>
          <p:nvPr/>
        </p:nvCxnSpPr>
        <p:spPr>
          <a:xfrm flipV="1">
            <a:off x="1717964" y="4128655"/>
            <a:ext cx="388866" cy="14644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1717964" y="5357091"/>
            <a:ext cx="2734433" cy="2360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2456874" y="1544251"/>
            <a:ext cx="939" cy="4323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7172976" y="5024579"/>
            <a:ext cx="262297" cy="23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639739" y="1044597"/>
            <a:ext cx="1533237" cy="360219"/>
          </a:xfrm>
          <a:prstGeom prst="rect">
            <a:avLst/>
          </a:prstGeom>
        </p:spPr>
        <p:txBody>
          <a:bodyPr vert="horz" wrap="none" lIns="91440" tIns="45720" rIns="91440" bIns="45720" rtlCol="0">
            <a:normAutofit/>
          </a:bodyPr>
          <a:lstStyle/>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Chart title</a:t>
            </a:r>
            <a:endParaRPr lang="en-US" sz="1400" kern="1200" dirty="0">
              <a:solidFill>
                <a:schemeClr val="tx1"/>
              </a:solidFill>
              <a:latin typeface="Arial" panose="020B0604020202020204" pitchFamily="34" charset="0"/>
              <a:cs typeface="Arial" panose="020B0604020202020204" pitchFamily="34" charset="0"/>
            </a:endParaRPr>
          </a:p>
        </p:txBody>
      </p:sp>
      <p:cxnSp>
        <p:nvCxnSpPr>
          <p:cNvPr id="20" name="Straight Arrow Connector 19"/>
          <p:cNvCxnSpPr/>
          <p:nvPr/>
        </p:nvCxnSpPr>
        <p:spPr>
          <a:xfrm flipH="1">
            <a:off x="5264727" y="1217694"/>
            <a:ext cx="375012" cy="4725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6932831" y="1902691"/>
            <a:ext cx="756443" cy="4429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7689274" y="1722581"/>
            <a:ext cx="1533237" cy="360219"/>
          </a:xfrm>
          <a:prstGeom prst="rect">
            <a:avLst/>
          </a:prstGeom>
        </p:spPr>
        <p:txBody>
          <a:bodyPr vert="horz" wrap="none" lIns="91440" tIns="45720" rIns="91440" bIns="45720" rtlCol="0">
            <a:normAutofit/>
          </a:bodyPr>
          <a:lstStyle/>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Chart area</a:t>
            </a:r>
            <a:endParaRPr lang="en-US" sz="1400" kern="1200" dirty="0">
              <a:solidFill>
                <a:schemeClr val="tx1"/>
              </a:solidFill>
              <a:latin typeface="Arial" panose="020B0604020202020204" pitchFamily="34" charset="0"/>
              <a:cs typeface="Arial" panose="020B0604020202020204" pitchFamily="34" charset="0"/>
            </a:endParaRPr>
          </a:p>
        </p:txBody>
      </p:sp>
      <p:sp>
        <p:nvSpPr>
          <p:cNvPr id="25" name="TextBox 24"/>
          <p:cNvSpPr txBox="1"/>
          <p:nvPr/>
        </p:nvSpPr>
        <p:spPr>
          <a:xfrm>
            <a:off x="7435273" y="3246400"/>
            <a:ext cx="1533237" cy="360219"/>
          </a:xfrm>
          <a:prstGeom prst="rect">
            <a:avLst/>
          </a:prstGeom>
        </p:spPr>
        <p:txBody>
          <a:bodyPr vert="horz" wrap="none" lIns="91440" tIns="45720" rIns="91440" bIns="45720" rtlCol="0">
            <a:normAutofit/>
          </a:bodyPr>
          <a:lstStyle/>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Data points</a:t>
            </a:r>
            <a:endParaRPr lang="en-US" sz="1400" kern="1200" dirty="0">
              <a:solidFill>
                <a:schemeClr val="tx1"/>
              </a:solidFill>
              <a:latin typeface="Arial" panose="020B0604020202020204" pitchFamily="34" charset="0"/>
              <a:cs typeface="Arial" panose="020B0604020202020204" pitchFamily="34" charset="0"/>
            </a:endParaRPr>
          </a:p>
        </p:txBody>
      </p:sp>
      <p:cxnSp>
        <p:nvCxnSpPr>
          <p:cNvPr id="26" name="Straight Arrow Connector 25"/>
          <p:cNvCxnSpPr/>
          <p:nvPr/>
        </p:nvCxnSpPr>
        <p:spPr>
          <a:xfrm flipH="1" flipV="1">
            <a:off x="6788727" y="3066287"/>
            <a:ext cx="646546" cy="2667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06413" y="4494117"/>
            <a:ext cx="1533237" cy="360219"/>
          </a:xfrm>
          <a:prstGeom prst="rect">
            <a:avLst/>
          </a:prstGeom>
        </p:spPr>
        <p:txBody>
          <a:bodyPr vert="horz" wrap="none" lIns="91440" tIns="45720" rIns="91440" bIns="45720" rtlCol="0">
            <a:normAutofit/>
          </a:bodyPr>
          <a:lstStyle/>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Axis labels</a:t>
            </a:r>
            <a:endParaRPr lang="en-US" sz="1400" kern="1200" dirty="0">
              <a:solidFill>
                <a:schemeClr val="tx1"/>
              </a:solidFill>
              <a:latin typeface="Arial" panose="020B0604020202020204" pitchFamily="34" charset="0"/>
              <a:cs typeface="Arial" panose="020B0604020202020204" pitchFamily="34" charset="0"/>
            </a:endParaRPr>
          </a:p>
        </p:txBody>
      </p:sp>
      <p:cxnSp>
        <p:nvCxnSpPr>
          <p:cNvPr id="30" name="Straight Arrow Connector 29"/>
          <p:cNvCxnSpPr/>
          <p:nvPr/>
        </p:nvCxnSpPr>
        <p:spPr>
          <a:xfrm flipV="1">
            <a:off x="1621921" y="4546288"/>
            <a:ext cx="668697" cy="127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1653323" y="4674226"/>
            <a:ext cx="1431857" cy="5027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4476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statistics</a:t>
            </a:r>
          </a:p>
        </p:txBody>
      </p:sp>
      <p:sp>
        <p:nvSpPr>
          <p:cNvPr id="3" name="Content Placeholder 2"/>
          <p:cNvSpPr>
            <a:spLocks noGrp="1"/>
          </p:cNvSpPr>
          <p:nvPr>
            <p:ph idx="1"/>
          </p:nvPr>
        </p:nvSpPr>
        <p:spPr/>
        <p:txBody>
          <a:bodyPr/>
          <a:lstStyle/>
          <a:p>
            <a:r>
              <a:rPr lang="en-US" dirty="0"/>
              <a:t>Central tendency</a:t>
            </a:r>
          </a:p>
          <a:p>
            <a:pPr lvl="1"/>
            <a:r>
              <a:rPr lang="en-US" dirty="0"/>
              <a:t>Mean</a:t>
            </a:r>
          </a:p>
          <a:p>
            <a:pPr lvl="1"/>
            <a:r>
              <a:rPr lang="en-US" dirty="0"/>
              <a:t>Median</a:t>
            </a:r>
          </a:p>
          <a:p>
            <a:pPr lvl="1"/>
            <a:r>
              <a:rPr lang="en-US" dirty="0"/>
              <a:t>Mode</a:t>
            </a:r>
          </a:p>
          <a:p>
            <a:r>
              <a:rPr lang="en-US" dirty="0"/>
              <a:t>Extremes</a:t>
            </a:r>
          </a:p>
          <a:p>
            <a:pPr lvl="1"/>
            <a:r>
              <a:rPr lang="en-US" dirty="0"/>
              <a:t>Min</a:t>
            </a:r>
          </a:p>
          <a:p>
            <a:pPr lvl="1"/>
            <a:r>
              <a:rPr lang="en-US" dirty="0"/>
              <a:t>Max</a:t>
            </a:r>
          </a:p>
          <a:p>
            <a:r>
              <a:rPr lang="en-US" dirty="0"/>
              <a:t>Shape</a:t>
            </a:r>
          </a:p>
          <a:p>
            <a:pPr lvl="1"/>
            <a:r>
              <a:rPr lang="en-US" dirty="0"/>
              <a:t>Skewness</a:t>
            </a:r>
          </a:p>
          <a:p>
            <a:pPr lvl="1"/>
            <a:r>
              <a:rPr lang="en-US" dirty="0"/>
              <a:t>Kurtosis</a:t>
            </a:r>
          </a:p>
        </p:txBody>
      </p:sp>
    </p:spTree>
    <p:extLst>
      <p:ext uri="{BB962C8B-B14F-4D97-AF65-F5344CB8AC3E}">
        <p14:creationId xmlns:p14="http://schemas.microsoft.com/office/powerpoint/2010/main" val="1152823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Chart types</a:t>
            </a:r>
          </a:p>
        </p:txBody>
      </p:sp>
      <p:sp>
        <p:nvSpPr>
          <p:cNvPr id="3" name="Content Placeholder 2"/>
          <p:cNvSpPr>
            <a:spLocks noGrp="1"/>
          </p:cNvSpPr>
          <p:nvPr>
            <p:ph idx="1"/>
          </p:nvPr>
        </p:nvSpPr>
        <p:spPr/>
        <p:txBody>
          <a:bodyPr/>
          <a:lstStyle/>
          <a:p>
            <a:r>
              <a:rPr lang="en-US" dirty="0"/>
              <a:t>Scatter plot</a:t>
            </a:r>
          </a:p>
          <a:p>
            <a:r>
              <a:rPr lang="en-US" dirty="0"/>
              <a:t>Line chart</a:t>
            </a:r>
          </a:p>
          <a:p>
            <a:r>
              <a:rPr lang="en-US" dirty="0"/>
              <a:t>Bar chart</a:t>
            </a:r>
          </a:p>
          <a:p>
            <a:pPr lvl="1"/>
            <a:r>
              <a:rPr lang="en-US" dirty="0"/>
              <a:t>Vertical</a:t>
            </a:r>
          </a:p>
          <a:p>
            <a:pPr lvl="1"/>
            <a:r>
              <a:rPr lang="en-US" dirty="0"/>
              <a:t>Horizontal</a:t>
            </a:r>
          </a:p>
          <a:p>
            <a:r>
              <a:rPr lang="en-US" dirty="0"/>
              <a:t>Histogram</a:t>
            </a:r>
          </a:p>
          <a:p>
            <a:r>
              <a:rPr lang="en-US" dirty="0"/>
              <a:t>Box plot</a:t>
            </a:r>
          </a:p>
          <a:p>
            <a:r>
              <a:rPr lang="en-US" dirty="0"/>
              <a:t>Pie chart</a:t>
            </a:r>
          </a:p>
          <a:p>
            <a:r>
              <a:rPr lang="en-US" dirty="0"/>
              <a:t>Heat map</a:t>
            </a:r>
          </a:p>
        </p:txBody>
      </p:sp>
    </p:spTree>
    <p:extLst>
      <p:ext uri="{BB962C8B-B14F-4D97-AF65-F5344CB8AC3E}">
        <p14:creationId xmlns:p14="http://schemas.microsoft.com/office/powerpoint/2010/main" val="1858882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Scatter plot</a:t>
            </a:r>
          </a:p>
        </p:txBody>
      </p:sp>
      <p:sp>
        <p:nvSpPr>
          <p:cNvPr id="5" name="TextBox 4"/>
          <p:cNvSpPr txBox="1"/>
          <p:nvPr/>
        </p:nvSpPr>
        <p:spPr>
          <a:xfrm>
            <a:off x="6160655" y="1764145"/>
            <a:ext cx="2616675" cy="379614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Seeing trends or patterns over time</a:t>
            </a:r>
            <a:endParaRPr lang="en-US" sz="1400" kern="1200" dirty="0">
              <a:solidFill>
                <a:schemeClr val="tx1"/>
              </a:solidFill>
              <a:latin typeface="Arial" panose="020B0604020202020204" pitchFamily="34" charset="0"/>
              <a:cs typeface="Arial" panose="020B0604020202020204" pitchFamily="34" charset="0"/>
            </a:endParaRP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Continuous x and y values</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Showing missing x values</a:t>
            </a:r>
          </a:p>
          <a:p>
            <a:pPr algn="l" defTabSz="914400" rtl="0" eaLnBrk="1" latinLnBrk="0" hangingPunct="1">
              <a:spcBef>
                <a:spcPts val="800"/>
              </a:spcBef>
            </a:pPr>
            <a:endParaRPr lang="en-US" sz="1400" dirty="0">
              <a:latin typeface="Arial" panose="020B0604020202020204" pitchFamily="34" charset="0"/>
              <a:cs typeface="Arial" panose="020B0604020202020204" pitchFamily="34" charset="0"/>
            </a:endParaRPr>
          </a:p>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Not so 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Categorical data</a:t>
            </a:r>
          </a:p>
          <a:p>
            <a:pPr marL="342900" indent="-231775" algn="l" defTabSz="914400" rtl="0" eaLnBrk="1" latinLnBrk="0" hangingPunct="1">
              <a:spcBef>
                <a:spcPts val="800"/>
              </a:spcBef>
              <a:buFont typeface="Wingdings" pitchFamily="2" charset="2"/>
              <a:buChar char="§"/>
            </a:pPr>
            <a:r>
              <a:rPr lang="en-US" sz="1400" kern="1200" dirty="0">
                <a:solidFill>
                  <a:schemeClr val="tx1"/>
                </a:solidFill>
                <a:latin typeface="Arial" panose="020B0604020202020204" pitchFamily="34" charset="0"/>
                <a:cs typeface="Arial" panose="020B0604020202020204" pitchFamily="34" charset="0"/>
              </a:rPr>
              <a:t>Grouped data</a:t>
            </a:r>
          </a:p>
        </p:txBody>
      </p:sp>
      <p:sp>
        <p:nvSpPr>
          <p:cNvPr id="6" name="TextBox 5"/>
          <p:cNvSpPr txBox="1"/>
          <p:nvPr/>
        </p:nvSpPr>
        <p:spPr>
          <a:xfrm>
            <a:off x="547730" y="905164"/>
            <a:ext cx="8014379" cy="646545"/>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Plots y vs. x values as points. Includes all x values in the domain. Points can be connected by lines.</a:t>
            </a:r>
          </a:p>
        </p:txBody>
      </p:sp>
      <p:pic>
        <p:nvPicPr>
          <p:cNvPr id="3" name="Picture 2"/>
          <p:cNvPicPr>
            <a:picLocks noChangeAspect="1"/>
          </p:cNvPicPr>
          <p:nvPr/>
        </p:nvPicPr>
        <p:blipFill>
          <a:blip r:embed="rId2"/>
          <a:stretch>
            <a:fillRect/>
          </a:stretch>
        </p:blipFill>
        <p:spPr>
          <a:xfrm>
            <a:off x="547730" y="1764145"/>
            <a:ext cx="5353400" cy="3886200"/>
          </a:xfrm>
          <a:prstGeom prst="rect">
            <a:avLst/>
          </a:prstGeom>
        </p:spPr>
      </p:pic>
    </p:spTree>
    <p:extLst>
      <p:ext uri="{BB962C8B-B14F-4D97-AF65-F5344CB8AC3E}">
        <p14:creationId xmlns:p14="http://schemas.microsoft.com/office/powerpoint/2010/main" val="3905563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547730" y="1646601"/>
            <a:ext cx="5353400" cy="3886200"/>
          </a:xfrm>
          <a:prstGeom prst="rect">
            <a:avLst/>
          </a:prstGeom>
        </p:spPr>
      </p:pic>
      <p:sp>
        <p:nvSpPr>
          <p:cNvPr id="2" name="Title 1"/>
          <p:cNvSpPr>
            <a:spLocks noGrp="1"/>
          </p:cNvSpPr>
          <p:nvPr>
            <p:ph type="title"/>
          </p:nvPr>
        </p:nvSpPr>
        <p:spPr/>
        <p:txBody>
          <a:bodyPr/>
          <a:lstStyle/>
          <a:p>
            <a:r>
              <a:rPr lang="en-US" dirty="0"/>
              <a:t>Line chart</a:t>
            </a:r>
          </a:p>
        </p:txBody>
      </p:sp>
      <p:sp>
        <p:nvSpPr>
          <p:cNvPr id="5" name="TextBox 4"/>
          <p:cNvSpPr txBox="1"/>
          <p:nvPr/>
        </p:nvSpPr>
        <p:spPr>
          <a:xfrm>
            <a:off x="6160655" y="1764145"/>
            <a:ext cx="2616675" cy="379614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Seeing trends or patterns over time</a:t>
            </a:r>
            <a:endParaRPr lang="en-US" sz="1400" kern="1200" dirty="0">
              <a:solidFill>
                <a:schemeClr val="tx1"/>
              </a:solidFill>
              <a:latin typeface="Arial" panose="020B0604020202020204" pitchFamily="34" charset="0"/>
              <a:cs typeface="Arial" panose="020B0604020202020204" pitchFamily="34" charset="0"/>
            </a:endParaRP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Continuous y values with x values that are related left to right</a:t>
            </a:r>
          </a:p>
          <a:p>
            <a:pPr algn="l" defTabSz="914400" rtl="0" eaLnBrk="1" latinLnBrk="0" hangingPunct="1">
              <a:spcBef>
                <a:spcPts val="800"/>
              </a:spcBef>
            </a:pPr>
            <a:endParaRPr lang="en-US" sz="1400" dirty="0">
              <a:latin typeface="Arial" panose="020B0604020202020204" pitchFamily="34" charset="0"/>
              <a:cs typeface="Arial" panose="020B0604020202020204" pitchFamily="34" charset="0"/>
            </a:endParaRPr>
          </a:p>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Not so 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When x values are missing</a:t>
            </a:r>
            <a:endParaRPr lang="en-US" sz="1400" kern="1200" dirty="0">
              <a:solidFill>
                <a:schemeClr val="tx1"/>
              </a:solidFill>
              <a:latin typeface="Arial" panose="020B0604020202020204" pitchFamily="34" charset="0"/>
              <a:cs typeface="Arial" panose="020B0604020202020204" pitchFamily="34" charset="0"/>
            </a:endParaRPr>
          </a:p>
        </p:txBody>
      </p:sp>
      <p:sp>
        <p:nvSpPr>
          <p:cNvPr id="6" name="TextBox 5"/>
          <p:cNvSpPr txBox="1"/>
          <p:nvPr/>
        </p:nvSpPr>
        <p:spPr>
          <a:xfrm>
            <a:off x="547730" y="905164"/>
            <a:ext cx="8014379" cy="646545"/>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Plots y vs. x values as points but only includes x values that are present in the data. Points can be connected by lines.</a:t>
            </a:r>
          </a:p>
        </p:txBody>
      </p:sp>
    </p:spTree>
    <p:extLst>
      <p:ext uri="{BB962C8B-B14F-4D97-AF65-F5344CB8AC3E}">
        <p14:creationId xmlns:p14="http://schemas.microsoft.com/office/powerpoint/2010/main" val="1114282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Scatter plot vs. line chart</a:t>
            </a:r>
          </a:p>
        </p:txBody>
      </p:sp>
      <p:graphicFrame>
        <p:nvGraphicFramePr>
          <p:cNvPr id="7" name="Table 6"/>
          <p:cNvGraphicFramePr>
            <a:graphicFrameLocks noGrp="1"/>
          </p:cNvGraphicFramePr>
          <p:nvPr>
            <p:extLst>
              <p:ext uri="{D42A27DB-BD31-4B8C-83A1-F6EECF244321}">
                <p14:modId xmlns:p14="http://schemas.microsoft.com/office/powerpoint/2010/main" val="951837535"/>
              </p:ext>
            </p:extLst>
          </p:nvPr>
        </p:nvGraphicFramePr>
        <p:xfrm>
          <a:off x="460519" y="1619915"/>
          <a:ext cx="1587500" cy="2095500"/>
        </p:xfrm>
        <a:graphic>
          <a:graphicData uri="http://schemas.openxmlformats.org/drawingml/2006/table">
            <a:tbl>
              <a:tblPr/>
              <a:tblGrid>
                <a:gridCol w="608383">
                  <a:extLst>
                    <a:ext uri="{9D8B030D-6E8A-4147-A177-3AD203B41FA5}">
                      <a16:colId xmlns:a16="http://schemas.microsoft.com/office/drawing/2014/main" val="1204527062"/>
                    </a:ext>
                  </a:extLst>
                </a:gridCol>
                <a:gridCol w="979117">
                  <a:extLst>
                    <a:ext uri="{9D8B030D-6E8A-4147-A177-3AD203B41FA5}">
                      <a16:colId xmlns:a16="http://schemas.microsoft.com/office/drawing/2014/main" val="1921070158"/>
                    </a:ext>
                  </a:extLst>
                </a:gridCol>
              </a:tblGrid>
              <a:tr h="190500">
                <a:tc>
                  <a:txBody>
                    <a:bodyPr/>
                    <a:lstStyle/>
                    <a:p>
                      <a:pPr algn="ctr" fontAlgn="b"/>
                      <a:r>
                        <a:rPr lang="en-US" sz="1100" b="1" i="0" u="none" strike="noStrike">
                          <a:solidFill>
                            <a:srgbClr val="000000"/>
                          </a:solidFill>
                          <a:effectLst/>
                          <a:latin typeface="Calibri" panose="020F0502020204030204" pitchFamily="34" charset="0"/>
                        </a:rPr>
                        <a:t>Day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1" i="0" u="none" strike="noStrike">
                          <a:solidFill>
                            <a:srgbClr val="000000"/>
                          </a:solidFill>
                          <a:effectLst/>
                          <a:latin typeface="Calibri" panose="020F0502020204030204" pitchFamily="34" charset="0"/>
                        </a:rPr>
                        <a:t>Commute Time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132700940"/>
                  </a:ext>
                </a:extLst>
              </a:tr>
              <a:tr h="190500">
                <a:tc>
                  <a:txBody>
                    <a:bodyPr/>
                    <a:lstStyle/>
                    <a:p>
                      <a:pPr algn="ctr" fontAlgn="b"/>
                      <a:r>
                        <a:rPr lang="en-US" sz="1100" b="0" i="0" u="none" strike="noStrike">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16.80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0597790"/>
                  </a:ext>
                </a:extLst>
              </a:tr>
              <a:tr h="190500">
                <a:tc>
                  <a:txBody>
                    <a:bodyPr/>
                    <a:lstStyle/>
                    <a:p>
                      <a:pPr algn="ctr" fontAlgn="b"/>
                      <a:r>
                        <a:rPr lang="en-US" sz="1100" b="0" i="0" u="none" strike="noStrike">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22.18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468774"/>
                  </a:ext>
                </a:extLst>
              </a:tr>
              <a:tr h="190500">
                <a:tc>
                  <a:txBody>
                    <a:bodyPr/>
                    <a:lstStyle/>
                    <a:p>
                      <a:pPr algn="ctr" fontAlgn="b"/>
                      <a:r>
                        <a:rPr lang="en-US" sz="1100" b="0" i="0" u="none" strike="noStrike">
                          <a:solidFill>
                            <a:srgbClr val="000000"/>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19.44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0331377"/>
                  </a:ext>
                </a:extLst>
              </a:tr>
              <a:tr h="190500">
                <a:tc>
                  <a:txBody>
                    <a:bodyPr/>
                    <a:lstStyle/>
                    <a:p>
                      <a:pPr algn="ctr" fontAlgn="b"/>
                      <a:r>
                        <a:rPr lang="en-US" sz="1100" b="0" i="0" u="none" strike="noStrike">
                          <a:solidFill>
                            <a:srgbClr val="000000"/>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20.47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3123182"/>
                  </a:ext>
                </a:extLst>
              </a:tr>
              <a:tr h="190500">
                <a:tc>
                  <a:txBody>
                    <a:bodyPr/>
                    <a:lstStyle/>
                    <a:p>
                      <a:pPr algn="ctr" fontAlgn="b"/>
                      <a:r>
                        <a:rPr lang="en-US" sz="1100" b="0" i="0" u="none" strike="noStrike">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17.68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56706148"/>
                  </a:ext>
                </a:extLst>
              </a:tr>
              <a:tr h="190500">
                <a:tc>
                  <a:txBody>
                    <a:bodyPr/>
                    <a:lstStyle/>
                    <a:p>
                      <a:pPr algn="ctr" fontAlgn="b"/>
                      <a:r>
                        <a:rPr lang="en-US" sz="1100" b="0" i="0" u="none" strike="noStrike">
                          <a:solidFill>
                            <a:srgbClr val="000000"/>
                          </a:solidFill>
                          <a:effectLst/>
                          <a:latin typeface="Calibri" panose="020F0502020204030204" pitchFamily="34" charset="0"/>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18.11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1942891"/>
                  </a:ext>
                </a:extLst>
              </a:tr>
              <a:tr h="190500">
                <a:tc>
                  <a:txBody>
                    <a:bodyPr/>
                    <a:lstStyle/>
                    <a:p>
                      <a:pPr algn="ctr" fontAlgn="b"/>
                      <a:r>
                        <a:rPr lang="en-US" sz="1100" b="0" i="0" u="none" strike="noStrike">
                          <a:solidFill>
                            <a:srgbClr val="000000"/>
                          </a:solidFill>
                          <a:effectLst/>
                          <a:latin typeface="Calibri" panose="020F0502020204030204" pitchFamily="34" charset="0"/>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21.51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23983210"/>
                  </a:ext>
                </a:extLst>
              </a:tr>
              <a:tr h="190500">
                <a:tc>
                  <a:txBody>
                    <a:bodyPr/>
                    <a:lstStyle/>
                    <a:p>
                      <a:pPr algn="ctr" fontAlgn="b"/>
                      <a:r>
                        <a:rPr lang="en-US" sz="1100" b="0" i="0" u="none" strike="noStrike">
                          <a:solidFill>
                            <a:srgbClr val="000000"/>
                          </a:solidFill>
                          <a:effectLst/>
                          <a:latin typeface="Calibri" panose="020F0502020204030204" pitchFamily="34" charset="0"/>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19.87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62025979"/>
                  </a:ext>
                </a:extLst>
              </a:tr>
              <a:tr h="190500">
                <a:tc>
                  <a:txBody>
                    <a:bodyPr/>
                    <a:lstStyle/>
                    <a:p>
                      <a:pPr algn="ctr" fontAlgn="b"/>
                      <a:r>
                        <a:rPr lang="en-US" sz="1100" b="0" i="0" u="none" strike="noStrike">
                          <a:solidFill>
                            <a:srgbClr val="000000"/>
                          </a:solidFill>
                          <a:effectLst/>
                          <a:latin typeface="Calibri" panose="020F0502020204030204" pitchFamily="34" charset="0"/>
                        </a:rPr>
                        <a:t>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24.53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53182095"/>
                  </a:ext>
                </a:extLst>
              </a:tr>
              <a:tr h="190500">
                <a:tc>
                  <a:txBody>
                    <a:bodyPr/>
                    <a:lstStyle/>
                    <a:p>
                      <a:pPr algn="ctr" fontAlgn="b"/>
                      <a:r>
                        <a:rPr lang="en-US" sz="1100" b="0" i="0" u="none" strike="noStrike">
                          <a:solidFill>
                            <a:srgbClr val="000000"/>
                          </a:solidFill>
                          <a:effectLst/>
                          <a:latin typeface="Calibri" panose="020F0502020204030204" pitchFamily="34" charset="0"/>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16.83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93451797"/>
                  </a:ext>
                </a:extLst>
              </a:tr>
            </a:tbl>
          </a:graphicData>
        </a:graphic>
      </p:graphicFrame>
      <p:pic>
        <p:nvPicPr>
          <p:cNvPr id="11" name="Picture 10"/>
          <p:cNvPicPr>
            <a:picLocks noChangeAspect="1"/>
          </p:cNvPicPr>
          <p:nvPr/>
        </p:nvPicPr>
        <p:blipFill>
          <a:blip r:embed="rId2"/>
          <a:stretch>
            <a:fillRect/>
          </a:stretch>
        </p:blipFill>
        <p:spPr>
          <a:xfrm>
            <a:off x="2367187" y="1619915"/>
            <a:ext cx="3959722" cy="4927303"/>
          </a:xfrm>
          <a:prstGeom prst="rect">
            <a:avLst/>
          </a:prstGeom>
        </p:spPr>
      </p:pic>
      <p:sp>
        <p:nvSpPr>
          <p:cNvPr id="12" name="TextBox 11"/>
          <p:cNvSpPr txBox="1"/>
          <p:nvPr/>
        </p:nvSpPr>
        <p:spPr>
          <a:xfrm>
            <a:off x="460519" y="3980867"/>
            <a:ext cx="1587500" cy="997528"/>
          </a:xfrm>
          <a:prstGeom prst="rect">
            <a:avLst/>
          </a:prstGeom>
          <a:solidFill>
            <a:schemeClr val="bg1">
              <a:lumMod val="95000"/>
            </a:schemeClr>
          </a:solidFill>
          <a:ln>
            <a:solidFill>
              <a:schemeClr val="bg1">
                <a:lumMod val="50000"/>
              </a:schemeClr>
            </a:solidFill>
          </a:ln>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Note that days 6 and 7 are missing from the data.</a:t>
            </a:r>
          </a:p>
        </p:txBody>
      </p:sp>
      <p:sp>
        <p:nvSpPr>
          <p:cNvPr id="13" name="TextBox 12"/>
          <p:cNvSpPr txBox="1"/>
          <p:nvPr/>
        </p:nvSpPr>
        <p:spPr>
          <a:xfrm>
            <a:off x="6514956" y="1619915"/>
            <a:ext cx="2262374" cy="2360952"/>
          </a:xfrm>
          <a:prstGeom prst="rect">
            <a:avLst/>
          </a:prstGeom>
          <a:solidFill>
            <a:schemeClr val="bg1">
              <a:lumMod val="95000"/>
            </a:schemeClr>
          </a:solidFill>
          <a:ln>
            <a:solidFill>
              <a:schemeClr val="bg1">
                <a:lumMod val="50000"/>
              </a:schemeClr>
            </a:solidFill>
          </a:ln>
        </p:spPr>
        <p:txBody>
          <a:bodyPr vert="horz" wrap="square" lIns="91440" tIns="45720" rIns="91440" bIns="45720" rtlCol="0">
            <a:normAutofit/>
          </a:bodyPr>
          <a:lstStyle/>
          <a:p>
            <a:pPr algn="l" defTabSz="914400" rtl="0" eaLnBrk="1" latinLnBrk="0" hangingPunct="1">
              <a:spcBef>
                <a:spcPts val="800"/>
              </a:spcBef>
            </a:pPr>
            <a:r>
              <a:rPr lang="en-US" sz="1400" b="1" kern="1200" dirty="0">
                <a:solidFill>
                  <a:schemeClr val="tx1"/>
                </a:solidFill>
                <a:latin typeface="Arial" panose="020B0604020202020204" pitchFamily="34" charset="0"/>
                <a:cs typeface="Arial" panose="020B0604020202020204" pitchFamily="34" charset="0"/>
              </a:rPr>
              <a:t>Scatter plot</a:t>
            </a:r>
          </a:p>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Includes the numbers between the minimum and maximum on the x-axis even though the data set is missing 6 and 7.</a:t>
            </a:r>
            <a:endParaRPr lang="en-US" sz="1400" kern="1200" dirty="0">
              <a:solidFill>
                <a:schemeClr val="tx1"/>
              </a:solidFill>
              <a:latin typeface="Arial" panose="020B0604020202020204" pitchFamily="34" charset="0"/>
              <a:cs typeface="Arial" panose="020B0604020202020204" pitchFamily="34" charset="0"/>
            </a:endParaRPr>
          </a:p>
        </p:txBody>
      </p:sp>
      <p:sp>
        <p:nvSpPr>
          <p:cNvPr id="15" name="TextBox 14"/>
          <p:cNvSpPr txBox="1"/>
          <p:nvPr/>
        </p:nvSpPr>
        <p:spPr>
          <a:xfrm>
            <a:off x="6493677" y="4186266"/>
            <a:ext cx="2262374" cy="2360952"/>
          </a:xfrm>
          <a:prstGeom prst="rect">
            <a:avLst/>
          </a:prstGeom>
          <a:solidFill>
            <a:schemeClr val="bg1">
              <a:lumMod val="95000"/>
            </a:schemeClr>
          </a:solidFill>
          <a:ln>
            <a:solidFill>
              <a:schemeClr val="bg1">
                <a:lumMod val="50000"/>
              </a:schemeClr>
            </a:solidFill>
          </a:ln>
        </p:spPr>
        <p:txBody>
          <a:bodyPr vert="horz" wrap="square" lIns="91440" tIns="45720" rIns="91440" bIns="45720" rtlCol="0">
            <a:normAutofit/>
          </a:bodyPr>
          <a:lstStyle/>
          <a:p>
            <a:pPr algn="l" defTabSz="914400" rtl="0" eaLnBrk="1" latinLnBrk="0" hangingPunct="1">
              <a:spcBef>
                <a:spcPts val="800"/>
              </a:spcBef>
            </a:pPr>
            <a:r>
              <a:rPr lang="en-US" sz="1400" b="1" kern="1200" dirty="0">
                <a:solidFill>
                  <a:schemeClr val="tx1"/>
                </a:solidFill>
                <a:latin typeface="Arial" panose="020B0604020202020204" pitchFamily="34" charset="0"/>
                <a:cs typeface="Arial" panose="020B0604020202020204" pitchFamily="34" charset="0"/>
              </a:rPr>
              <a:t>Line chart</a:t>
            </a:r>
          </a:p>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Only includes the x values that are in the data set. </a:t>
            </a:r>
          </a:p>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The chart skips 6 and 7 on the x-axis.</a:t>
            </a:r>
            <a:endParaRPr lang="en-US" sz="1400" kern="1200" dirty="0">
              <a:solidFill>
                <a:schemeClr val="tx1"/>
              </a:solidFill>
              <a:latin typeface="Arial" panose="020B0604020202020204" pitchFamily="34" charset="0"/>
              <a:cs typeface="Arial" panose="020B0604020202020204" pitchFamily="34" charset="0"/>
            </a:endParaRPr>
          </a:p>
        </p:txBody>
      </p:sp>
      <p:sp>
        <p:nvSpPr>
          <p:cNvPr id="17" name="Oval 16"/>
          <p:cNvSpPr/>
          <p:nvPr/>
        </p:nvSpPr>
        <p:spPr>
          <a:xfrm>
            <a:off x="3860800" y="2041233"/>
            <a:ext cx="1191491" cy="227214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8" name="Oval 17"/>
          <p:cNvSpPr/>
          <p:nvPr/>
        </p:nvSpPr>
        <p:spPr>
          <a:xfrm>
            <a:off x="3943927" y="4978395"/>
            <a:ext cx="1016000" cy="169949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9" name="TextBox 18"/>
          <p:cNvSpPr txBox="1"/>
          <p:nvPr/>
        </p:nvSpPr>
        <p:spPr>
          <a:xfrm>
            <a:off x="547730" y="905164"/>
            <a:ext cx="8014379" cy="646545"/>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At first, a scatter plot and line chart appear to be the same. Be careful, they are different and that difference can cause major differences in interpreting the data.</a:t>
            </a:r>
          </a:p>
        </p:txBody>
      </p:sp>
    </p:spTree>
    <p:extLst>
      <p:ext uri="{BB962C8B-B14F-4D97-AF65-F5344CB8AC3E}">
        <p14:creationId xmlns:p14="http://schemas.microsoft.com/office/powerpoint/2010/main" val="1645586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Scatter plot vs. line chart</a:t>
            </a:r>
          </a:p>
        </p:txBody>
      </p:sp>
      <p:graphicFrame>
        <p:nvGraphicFramePr>
          <p:cNvPr id="7" name="Table 6"/>
          <p:cNvGraphicFramePr>
            <a:graphicFrameLocks noGrp="1"/>
          </p:cNvGraphicFramePr>
          <p:nvPr>
            <p:extLst>
              <p:ext uri="{D42A27DB-BD31-4B8C-83A1-F6EECF244321}">
                <p14:modId xmlns:p14="http://schemas.microsoft.com/office/powerpoint/2010/main" val="1381892221"/>
              </p:ext>
            </p:extLst>
          </p:nvPr>
        </p:nvGraphicFramePr>
        <p:xfrm>
          <a:off x="460519" y="1619915"/>
          <a:ext cx="1587500" cy="2095500"/>
        </p:xfrm>
        <a:graphic>
          <a:graphicData uri="http://schemas.openxmlformats.org/drawingml/2006/table">
            <a:tbl>
              <a:tblPr/>
              <a:tblGrid>
                <a:gridCol w="608383">
                  <a:extLst>
                    <a:ext uri="{9D8B030D-6E8A-4147-A177-3AD203B41FA5}">
                      <a16:colId xmlns:a16="http://schemas.microsoft.com/office/drawing/2014/main" val="1204527062"/>
                    </a:ext>
                  </a:extLst>
                </a:gridCol>
                <a:gridCol w="979117">
                  <a:extLst>
                    <a:ext uri="{9D8B030D-6E8A-4147-A177-3AD203B41FA5}">
                      <a16:colId xmlns:a16="http://schemas.microsoft.com/office/drawing/2014/main" val="1921070158"/>
                    </a:ext>
                  </a:extLst>
                </a:gridCol>
              </a:tblGrid>
              <a:tr h="190500">
                <a:tc>
                  <a:txBody>
                    <a:bodyPr/>
                    <a:lstStyle/>
                    <a:p>
                      <a:pPr algn="ctr" fontAlgn="b"/>
                      <a:r>
                        <a:rPr lang="en-US" sz="1100" b="1" i="0" u="none" strike="noStrike" dirty="0">
                          <a:solidFill>
                            <a:srgbClr val="000000"/>
                          </a:solidFill>
                          <a:effectLst/>
                          <a:latin typeface="Calibri" panose="020F0502020204030204" pitchFamily="34" charset="0"/>
                        </a:rPr>
                        <a:t>Day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1" i="0" u="none" strike="noStrike">
                          <a:solidFill>
                            <a:srgbClr val="000000"/>
                          </a:solidFill>
                          <a:effectLst/>
                          <a:latin typeface="Calibri" panose="020F0502020204030204" pitchFamily="34" charset="0"/>
                        </a:rPr>
                        <a:t>Commute Time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132700940"/>
                  </a:ext>
                </a:extLst>
              </a:tr>
              <a:tr h="190500">
                <a:tc>
                  <a:txBody>
                    <a:bodyPr/>
                    <a:lstStyle/>
                    <a:p>
                      <a:pPr algn="ctr" fontAlgn="b"/>
                      <a:r>
                        <a:rPr lang="en-US" sz="11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16.80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0597790"/>
                  </a:ext>
                </a:extLst>
              </a:tr>
              <a:tr h="190500">
                <a:tc>
                  <a:txBody>
                    <a:bodyPr/>
                    <a:lstStyle/>
                    <a:p>
                      <a:pPr algn="ctr" fontAlgn="b"/>
                      <a:r>
                        <a:rPr lang="en-US" sz="1100" b="0" i="0" u="none" strike="noStrike" dirty="0">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22.18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468774"/>
                  </a:ext>
                </a:extLst>
              </a:tr>
              <a:tr h="190500">
                <a:tc>
                  <a:txBody>
                    <a:bodyPr/>
                    <a:lstStyle/>
                    <a:p>
                      <a:pPr algn="ctr" fontAlgn="b"/>
                      <a:r>
                        <a:rPr lang="en-US" sz="1100" b="0" i="0" u="none" strike="noStrike" dirty="0">
                          <a:solidFill>
                            <a:srgbClr val="000000"/>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19.44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0331377"/>
                  </a:ext>
                </a:extLst>
              </a:tr>
              <a:tr h="190500">
                <a:tc>
                  <a:txBody>
                    <a:bodyPr/>
                    <a:lstStyle/>
                    <a:p>
                      <a:pPr algn="ctr" fontAlgn="b"/>
                      <a:r>
                        <a:rPr lang="en-US" sz="1100" b="0" i="0" u="none" strike="noStrike" dirty="0">
                          <a:solidFill>
                            <a:srgbClr val="000000"/>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20.47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3123182"/>
                  </a:ext>
                </a:extLst>
              </a:tr>
              <a:tr h="190500">
                <a:tc>
                  <a:txBody>
                    <a:bodyPr/>
                    <a:lstStyle/>
                    <a:p>
                      <a:pPr algn="ctr" fontAlgn="b"/>
                      <a:r>
                        <a:rPr lang="en-US" sz="110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17.68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56706148"/>
                  </a:ext>
                </a:extLst>
              </a:tr>
              <a:tr h="190500">
                <a:tc>
                  <a:txBody>
                    <a:bodyPr/>
                    <a:lstStyle/>
                    <a:p>
                      <a:pPr algn="ctr" fontAlgn="b"/>
                      <a:r>
                        <a:rPr lang="en-US" sz="1100" b="0" i="0" u="none" strike="noStrike">
                          <a:solidFill>
                            <a:srgbClr val="000000"/>
                          </a:solidFill>
                          <a:effectLst/>
                          <a:latin typeface="Calibri" panose="020F0502020204030204" pitchFamily="34" charset="0"/>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18.11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1942891"/>
                  </a:ext>
                </a:extLst>
              </a:tr>
              <a:tr h="190500">
                <a:tc>
                  <a:txBody>
                    <a:bodyPr/>
                    <a:lstStyle/>
                    <a:p>
                      <a:pPr algn="ctr" fontAlgn="b"/>
                      <a:r>
                        <a:rPr lang="en-US" sz="1100" b="0" i="0" u="none" strike="noStrike">
                          <a:solidFill>
                            <a:srgbClr val="000000"/>
                          </a:solidFill>
                          <a:effectLst/>
                          <a:latin typeface="Calibri" panose="020F0502020204030204" pitchFamily="34" charset="0"/>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21.51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23983210"/>
                  </a:ext>
                </a:extLst>
              </a:tr>
              <a:tr h="190500">
                <a:tc>
                  <a:txBody>
                    <a:bodyPr/>
                    <a:lstStyle/>
                    <a:p>
                      <a:pPr algn="ctr" fontAlgn="b"/>
                      <a:r>
                        <a:rPr lang="en-US" sz="1100" b="0" i="0" u="none" strike="noStrike">
                          <a:solidFill>
                            <a:srgbClr val="000000"/>
                          </a:solidFill>
                          <a:effectLst/>
                          <a:latin typeface="Calibri" panose="020F0502020204030204" pitchFamily="34" charset="0"/>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19.87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62025979"/>
                  </a:ext>
                </a:extLst>
              </a:tr>
              <a:tr h="190500">
                <a:tc>
                  <a:txBody>
                    <a:bodyPr/>
                    <a:lstStyle/>
                    <a:p>
                      <a:pPr algn="ctr" fontAlgn="b"/>
                      <a:r>
                        <a:rPr lang="en-US" sz="1100" b="0" i="0" u="none" strike="noStrike">
                          <a:solidFill>
                            <a:srgbClr val="000000"/>
                          </a:solidFill>
                          <a:effectLst/>
                          <a:latin typeface="Calibri" panose="020F0502020204030204" pitchFamily="34" charset="0"/>
                        </a:rPr>
                        <a:t>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24.53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53182095"/>
                  </a:ext>
                </a:extLst>
              </a:tr>
              <a:tr h="190500">
                <a:tc>
                  <a:txBody>
                    <a:bodyPr/>
                    <a:lstStyle/>
                    <a:p>
                      <a:pPr algn="ctr" fontAlgn="b"/>
                      <a:r>
                        <a:rPr lang="en-US" sz="1100" b="0" i="0" u="none" strike="noStrike">
                          <a:solidFill>
                            <a:srgbClr val="000000"/>
                          </a:solidFill>
                          <a:effectLst/>
                          <a:latin typeface="Calibri" panose="020F0502020204030204" pitchFamily="34" charset="0"/>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16.83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93451797"/>
                  </a:ext>
                </a:extLst>
              </a:tr>
            </a:tbl>
          </a:graphicData>
        </a:graphic>
      </p:graphicFrame>
      <p:sp>
        <p:nvSpPr>
          <p:cNvPr id="13" name="TextBox 12"/>
          <p:cNvSpPr txBox="1"/>
          <p:nvPr/>
        </p:nvSpPr>
        <p:spPr>
          <a:xfrm>
            <a:off x="6514956" y="1619915"/>
            <a:ext cx="2262374" cy="2360952"/>
          </a:xfrm>
          <a:prstGeom prst="rect">
            <a:avLst/>
          </a:prstGeom>
          <a:solidFill>
            <a:schemeClr val="bg1">
              <a:lumMod val="95000"/>
            </a:schemeClr>
          </a:solidFill>
          <a:ln>
            <a:solidFill>
              <a:schemeClr val="bg1">
                <a:lumMod val="50000"/>
              </a:schemeClr>
            </a:solidFill>
          </a:ln>
        </p:spPr>
        <p:txBody>
          <a:bodyPr vert="horz" wrap="square" lIns="91440" tIns="45720" rIns="91440" bIns="45720" rtlCol="0">
            <a:normAutofit/>
          </a:bodyPr>
          <a:lstStyle/>
          <a:p>
            <a:pPr algn="l" defTabSz="914400" rtl="0" eaLnBrk="1" latinLnBrk="0" hangingPunct="1">
              <a:spcBef>
                <a:spcPts val="800"/>
              </a:spcBef>
            </a:pPr>
            <a:r>
              <a:rPr lang="en-US" sz="1400" b="1" kern="1200" dirty="0">
                <a:solidFill>
                  <a:schemeClr val="tx1"/>
                </a:solidFill>
                <a:latin typeface="Arial" panose="020B0604020202020204" pitchFamily="34" charset="0"/>
                <a:cs typeface="Arial" panose="020B0604020202020204" pitchFamily="34" charset="0"/>
              </a:rPr>
              <a:t>Scatter plot</a:t>
            </a:r>
          </a:p>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Often does not connect the points with lines. The points can be used to look for patterns where connecting lines may be distracting, e.g., looking for groups or clusters of points.</a:t>
            </a:r>
            <a:endParaRPr lang="en-US" sz="1400" kern="1200" dirty="0">
              <a:solidFill>
                <a:schemeClr val="tx1"/>
              </a:solidFill>
              <a:latin typeface="Arial" panose="020B0604020202020204" pitchFamily="34" charset="0"/>
              <a:cs typeface="Arial" panose="020B0604020202020204" pitchFamily="34" charset="0"/>
            </a:endParaRPr>
          </a:p>
        </p:txBody>
      </p:sp>
      <p:sp>
        <p:nvSpPr>
          <p:cNvPr id="15" name="TextBox 14"/>
          <p:cNvSpPr txBox="1"/>
          <p:nvPr/>
        </p:nvSpPr>
        <p:spPr>
          <a:xfrm>
            <a:off x="6493677" y="4186266"/>
            <a:ext cx="2262374" cy="2360952"/>
          </a:xfrm>
          <a:prstGeom prst="rect">
            <a:avLst/>
          </a:prstGeom>
          <a:solidFill>
            <a:schemeClr val="bg1">
              <a:lumMod val="95000"/>
            </a:schemeClr>
          </a:solidFill>
          <a:ln>
            <a:solidFill>
              <a:schemeClr val="bg1">
                <a:lumMod val="50000"/>
              </a:schemeClr>
            </a:solidFill>
          </a:ln>
        </p:spPr>
        <p:txBody>
          <a:bodyPr vert="horz" wrap="square" lIns="91440" tIns="45720" rIns="91440" bIns="45720" rtlCol="0">
            <a:normAutofit/>
          </a:bodyPr>
          <a:lstStyle/>
          <a:p>
            <a:pPr algn="l" defTabSz="914400" rtl="0" eaLnBrk="1" latinLnBrk="0" hangingPunct="1">
              <a:spcBef>
                <a:spcPts val="800"/>
              </a:spcBef>
            </a:pPr>
            <a:r>
              <a:rPr lang="en-US" sz="1400" b="1" kern="1200" dirty="0">
                <a:solidFill>
                  <a:schemeClr val="tx1"/>
                </a:solidFill>
                <a:latin typeface="Arial" panose="020B0604020202020204" pitchFamily="34" charset="0"/>
                <a:cs typeface="Arial" panose="020B0604020202020204" pitchFamily="34" charset="0"/>
              </a:rPr>
              <a:t>Line chart</a:t>
            </a:r>
          </a:p>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Usually has lines and sometimes does not show the specific points.</a:t>
            </a:r>
            <a:endParaRPr lang="en-US" sz="1400" kern="1200" dirty="0">
              <a:solidFill>
                <a:schemeClr val="tx1"/>
              </a:solidFill>
              <a:latin typeface="Arial" panose="020B0604020202020204" pitchFamily="34" charset="0"/>
              <a:cs typeface="Arial" panose="020B0604020202020204" pitchFamily="34" charset="0"/>
            </a:endParaRPr>
          </a:p>
        </p:txBody>
      </p:sp>
      <p:sp>
        <p:nvSpPr>
          <p:cNvPr id="19" name="TextBox 18"/>
          <p:cNvSpPr txBox="1"/>
          <p:nvPr/>
        </p:nvSpPr>
        <p:spPr>
          <a:xfrm>
            <a:off x="547730" y="905164"/>
            <a:ext cx="8014379" cy="646545"/>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At first, a scatter plot and line chart appear to be the same. Be careful, they are different and that difference can cause major differences in interpreting the data.</a:t>
            </a:r>
          </a:p>
        </p:txBody>
      </p:sp>
      <p:pic>
        <p:nvPicPr>
          <p:cNvPr id="3" name="Picture 2"/>
          <p:cNvPicPr>
            <a:picLocks noChangeAspect="1"/>
          </p:cNvPicPr>
          <p:nvPr/>
        </p:nvPicPr>
        <p:blipFill>
          <a:blip r:embed="rId2"/>
          <a:stretch>
            <a:fillRect/>
          </a:stretch>
        </p:blipFill>
        <p:spPr>
          <a:xfrm>
            <a:off x="2286000" y="1594977"/>
            <a:ext cx="4094611" cy="4905911"/>
          </a:xfrm>
          <a:prstGeom prst="rect">
            <a:avLst/>
          </a:prstGeom>
        </p:spPr>
      </p:pic>
    </p:spTree>
    <p:extLst>
      <p:ext uri="{BB962C8B-B14F-4D97-AF65-F5344CB8AC3E}">
        <p14:creationId xmlns:p14="http://schemas.microsoft.com/office/powerpoint/2010/main" val="382194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Bar chart</a:t>
            </a:r>
          </a:p>
        </p:txBody>
      </p:sp>
      <p:sp>
        <p:nvSpPr>
          <p:cNvPr id="4" name="TextBox 3"/>
          <p:cNvSpPr txBox="1"/>
          <p:nvPr/>
        </p:nvSpPr>
        <p:spPr>
          <a:xfrm>
            <a:off x="547730" y="905164"/>
            <a:ext cx="8014379" cy="646545"/>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Represents data with vertical or horizontal bars. The size of the bar represents the magnitude of the value.</a:t>
            </a:r>
          </a:p>
        </p:txBody>
      </p:sp>
      <p:pic>
        <p:nvPicPr>
          <p:cNvPr id="5" name="Picture 4"/>
          <p:cNvPicPr>
            <a:picLocks noChangeAspect="1"/>
          </p:cNvPicPr>
          <p:nvPr/>
        </p:nvPicPr>
        <p:blipFill>
          <a:blip r:embed="rId2"/>
          <a:stretch>
            <a:fillRect/>
          </a:stretch>
        </p:blipFill>
        <p:spPr>
          <a:xfrm>
            <a:off x="677034" y="1775167"/>
            <a:ext cx="3525511" cy="2246472"/>
          </a:xfrm>
          <a:prstGeom prst="rect">
            <a:avLst/>
          </a:prstGeom>
        </p:spPr>
      </p:pic>
      <p:pic>
        <p:nvPicPr>
          <p:cNvPr id="6" name="Picture 5"/>
          <p:cNvPicPr>
            <a:picLocks noChangeAspect="1"/>
          </p:cNvPicPr>
          <p:nvPr/>
        </p:nvPicPr>
        <p:blipFill>
          <a:blip r:embed="rId3"/>
          <a:stretch>
            <a:fillRect/>
          </a:stretch>
        </p:blipFill>
        <p:spPr>
          <a:xfrm>
            <a:off x="677034" y="4410560"/>
            <a:ext cx="3525511" cy="2246472"/>
          </a:xfrm>
          <a:prstGeom prst="rect">
            <a:avLst/>
          </a:prstGeom>
        </p:spPr>
      </p:pic>
      <p:sp>
        <p:nvSpPr>
          <p:cNvPr id="7" name="TextBox 6"/>
          <p:cNvSpPr txBox="1"/>
          <p:nvPr/>
        </p:nvSpPr>
        <p:spPr>
          <a:xfrm>
            <a:off x="6160655" y="1764145"/>
            <a:ext cx="2616675" cy="379614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Categorical data</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Making comparisons</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Can be sorted by height to show a “Top 5” view</a:t>
            </a:r>
          </a:p>
          <a:p>
            <a:pPr algn="l" defTabSz="914400" rtl="0" eaLnBrk="1" latinLnBrk="0" hangingPunct="1">
              <a:spcBef>
                <a:spcPts val="800"/>
              </a:spcBef>
            </a:pPr>
            <a:endParaRPr lang="en-US" sz="1400" dirty="0">
              <a:latin typeface="Arial" panose="020B0604020202020204" pitchFamily="34" charset="0"/>
              <a:cs typeface="Arial" panose="020B0604020202020204" pitchFamily="34" charset="0"/>
            </a:endParaRPr>
          </a:p>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Not so 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Continuous values</a:t>
            </a:r>
          </a:p>
          <a:p>
            <a:pPr marL="342900" indent="-231775" algn="l" defTabSz="914400" rtl="0" eaLnBrk="1" latinLnBrk="0" hangingPunct="1">
              <a:spcBef>
                <a:spcPts val="800"/>
              </a:spcBef>
              <a:buFont typeface="Wingdings" pitchFamily="2" charset="2"/>
              <a:buChar char="§"/>
            </a:pPr>
            <a:r>
              <a:rPr lang="en-US" sz="1400" kern="1200" dirty="0">
                <a:solidFill>
                  <a:schemeClr val="tx1"/>
                </a:solidFill>
                <a:latin typeface="Arial" panose="020B0604020202020204" pitchFamily="34" charset="0"/>
                <a:cs typeface="Arial" panose="020B0604020202020204" pitchFamily="34" charset="0"/>
              </a:rPr>
              <a:t>Large number of categories, label text gets very small; may need to group the smaller categories into an “other” group</a:t>
            </a:r>
          </a:p>
        </p:txBody>
      </p:sp>
      <p:sp>
        <p:nvSpPr>
          <p:cNvPr id="8" name="TextBox 7"/>
          <p:cNvSpPr txBox="1"/>
          <p:nvPr/>
        </p:nvSpPr>
        <p:spPr>
          <a:xfrm>
            <a:off x="518325" y="1457224"/>
            <a:ext cx="2616675" cy="37157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Vertical bar chart</a:t>
            </a:r>
          </a:p>
        </p:txBody>
      </p:sp>
      <p:sp>
        <p:nvSpPr>
          <p:cNvPr id="9" name="TextBox 8"/>
          <p:cNvSpPr txBox="1"/>
          <p:nvPr/>
        </p:nvSpPr>
        <p:spPr>
          <a:xfrm>
            <a:off x="547730" y="4132781"/>
            <a:ext cx="2616675" cy="37157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Horizontal bar chart</a:t>
            </a:r>
          </a:p>
        </p:txBody>
      </p:sp>
    </p:spTree>
    <p:extLst>
      <p:ext uri="{BB962C8B-B14F-4D97-AF65-F5344CB8AC3E}">
        <p14:creationId xmlns:p14="http://schemas.microsoft.com/office/powerpoint/2010/main" val="2704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Histogram</a:t>
            </a:r>
          </a:p>
        </p:txBody>
      </p:sp>
      <p:sp>
        <p:nvSpPr>
          <p:cNvPr id="6" name="TextBox 5"/>
          <p:cNvSpPr txBox="1"/>
          <p:nvPr/>
        </p:nvSpPr>
        <p:spPr>
          <a:xfrm>
            <a:off x="547730" y="905164"/>
            <a:ext cx="8014379" cy="646545"/>
          </a:xfrm>
          <a:prstGeom prst="rect">
            <a:avLst/>
          </a:prstGeom>
        </p:spPr>
        <p:txBody>
          <a:bodyPr vert="horz" wrap="square" lIns="91440" tIns="45720" rIns="91440" bIns="45720" rtlCol="0">
            <a:normAutofit fontScale="92500" lnSpcReduction="10000"/>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A histogram creates “bins” (ranges of values) and shows how many data points are in each bin based on the height of </a:t>
            </a:r>
            <a:r>
              <a:rPr lang="en-US" sz="1400" dirty="0">
                <a:latin typeface="Arial" panose="020B0604020202020204" pitchFamily="34" charset="0"/>
                <a:cs typeface="Arial" panose="020B0604020202020204" pitchFamily="34" charset="0"/>
              </a:rPr>
              <a:t>the bin’s bar. In the example below, there are about 6 data points in the bin representing the smallest commute times (12.98 minutes to 14.98 minutes).</a:t>
            </a:r>
            <a:endParaRPr lang="en-US" sz="1400" kern="1200" dirty="0">
              <a:solidFill>
                <a:schemeClr val="tx1"/>
              </a:solidFill>
              <a:latin typeface="Arial" panose="020B0604020202020204" pitchFamily="34" charset="0"/>
              <a:cs typeface="Arial" panose="020B0604020202020204" pitchFamily="34" charset="0"/>
            </a:endParaRPr>
          </a:p>
        </p:txBody>
      </p:sp>
      <p:sp>
        <p:nvSpPr>
          <p:cNvPr id="7" name="TextBox 6"/>
          <p:cNvSpPr txBox="1"/>
          <p:nvPr/>
        </p:nvSpPr>
        <p:spPr>
          <a:xfrm>
            <a:off x="6160655" y="1764145"/>
            <a:ext cx="2616675" cy="379614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Showing the “shape” of the data, that is, how the data are distributed</a:t>
            </a:r>
          </a:p>
          <a:p>
            <a:pPr algn="l" defTabSz="914400" rtl="0" eaLnBrk="1" latinLnBrk="0" hangingPunct="1">
              <a:spcBef>
                <a:spcPts val="800"/>
              </a:spcBef>
            </a:pPr>
            <a:endParaRPr lang="en-US" sz="1400" dirty="0">
              <a:latin typeface="Arial" panose="020B0604020202020204" pitchFamily="34" charset="0"/>
              <a:cs typeface="Arial" panose="020B0604020202020204" pitchFamily="34" charset="0"/>
            </a:endParaRPr>
          </a:p>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Not so good for:</a:t>
            </a:r>
          </a:p>
          <a:p>
            <a:pPr marL="342900" indent="-231775" algn="l" defTabSz="914400" rtl="0" eaLnBrk="1" latinLnBrk="0" hangingPunct="1">
              <a:spcBef>
                <a:spcPts val="800"/>
              </a:spcBef>
              <a:buFont typeface="Wingdings" pitchFamily="2" charset="2"/>
              <a:buChar char="§"/>
            </a:pPr>
            <a:r>
              <a:rPr lang="en-US" sz="1400" kern="1200" dirty="0">
                <a:solidFill>
                  <a:schemeClr val="tx1"/>
                </a:solidFill>
                <a:latin typeface="Arial" panose="020B0604020202020204" pitchFamily="34" charset="0"/>
                <a:cs typeface="Arial" panose="020B0604020202020204" pitchFamily="34" charset="0"/>
              </a:rPr>
              <a:t>Data that </a:t>
            </a:r>
            <a:r>
              <a:rPr lang="en-US" sz="1400" dirty="0">
                <a:latin typeface="Arial" panose="020B0604020202020204" pitchFamily="34" charset="0"/>
                <a:cs typeface="Arial" panose="020B0604020202020204" pitchFamily="34" charset="0"/>
              </a:rPr>
              <a:t>is related to time (see scatter plots or line charts)</a:t>
            </a:r>
          </a:p>
          <a:p>
            <a:pPr marL="342900" indent="-231775" algn="l" defTabSz="914400" rtl="0" eaLnBrk="1" latinLnBrk="0" hangingPunct="1">
              <a:spcBef>
                <a:spcPts val="800"/>
              </a:spcBef>
              <a:buFont typeface="Wingdings" pitchFamily="2" charset="2"/>
              <a:buChar char="§"/>
            </a:pPr>
            <a:r>
              <a:rPr lang="en-US" sz="1400" kern="1200" dirty="0">
                <a:solidFill>
                  <a:schemeClr val="tx1"/>
                </a:solidFill>
                <a:latin typeface="Arial" panose="020B0604020202020204" pitchFamily="34" charset="0"/>
                <a:cs typeface="Arial" panose="020B0604020202020204" pitchFamily="34" charset="0"/>
              </a:rPr>
              <a:t>Comparing groups of data (see box plots)</a:t>
            </a:r>
          </a:p>
        </p:txBody>
      </p:sp>
      <p:pic>
        <p:nvPicPr>
          <p:cNvPr id="8" name="Picture 7"/>
          <p:cNvPicPr>
            <a:picLocks noChangeAspect="1"/>
          </p:cNvPicPr>
          <p:nvPr/>
        </p:nvPicPr>
        <p:blipFill>
          <a:blip r:embed="rId2"/>
          <a:stretch>
            <a:fillRect/>
          </a:stretch>
        </p:blipFill>
        <p:spPr>
          <a:xfrm>
            <a:off x="547730" y="1764145"/>
            <a:ext cx="5352645" cy="3886200"/>
          </a:xfrm>
          <a:prstGeom prst="rect">
            <a:avLst/>
          </a:prstGeom>
        </p:spPr>
      </p:pic>
    </p:spTree>
    <p:extLst>
      <p:ext uri="{BB962C8B-B14F-4D97-AF65-F5344CB8AC3E}">
        <p14:creationId xmlns:p14="http://schemas.microsoft.com/office/powerpoint/2010/main" val="386650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Box plot</a:t>
            </a:r>
          </a:p>
        </p:txBody>
      </p:sp>
      <p:sp>
        <p:nvSpPr>
          <p:cNvPr id="6" name="TextBox 5"/>
          <p:cNvSpPr txBox="1"/>
          <p:nvPr/>
        </p:nvSpPr>
        <p:spPr>
          <a:xfrm>
            <a:off x="547730" y="905164"/>
            <a:ext cx="8014379" cy="646545"/>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A box plot, sometimes called a box and whisker plot, shows the spread of data for multiple categories. It is kind of like showing a few “squished” histograms on one page.</a:t>
            </a:r>
          </a:p>
        </p:txBody>
      </p:sp>
      <p:sp>
        <p:nvSpPr>
          <p:cNvPr id="7" name="TextBox 6"/>
          <p:cNvSpPr txBox="1"/>
          <p:nvPr/>
        </p:nvSpPr>
        <p:spPr>
          <a:xfrm>
            <a:off x="6160655" y="1764145"/>
            <a:ext cx="2616675" cy="3796146"/>
          </a:xfrm>
          <a:prstGeom prst="rect">
            <a:avLst/>
          </a:prstGeom>
        </p:spPr>
        <p:txBody>
          <a:bodyPr vert="horz" wrap="square" lIns="91440" tIns="45720" rIns="91440" bIns="45720" rtlCol="0">
            <a:normAutofit lnSpcReduction="10000"/>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Continuous data that can be grouped</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Comparing categories of data based on its variation (spread)</a:t>
            </a:r>
          </a:p>
          <a:p>
            <a:pPr algn="l" defTabSz="914400" rtl="0" eaLnBrk="1" latinLnBrk="0" hangingPunct="1">
              <a:spcBef>
                <a:spcPts val="800"/>
              </a:spcBef>
            </a:pPr>
            <a:endParaRPr lang="en-US" sz="1400" dirty="0">
              <a:latin typeface="Arial" panose="020B0604020202020204" pitchFamily="34" charset="0"/>
              <a:cs typeface="Arial" panose="020B0604020202020204" pitchFamily="34" charset="0"/>
            </a:endParaRPr>
          </a:p>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Not so 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Continuous values with no natural grouping</a:t>
            </a:r>
          </a:p>
          <a:p>
            <a:pPr marL="342900" indent="-231775" algn="l" defTabSz="914400" rtl="0" eaLnBrk="1" latinLnBrk="0" hangingPunct="1">
              <a:spcBef>
                <a:spcPts val="800"/>
              </a:spcBef>
              <a:buFont typeface="Wingdings" pitchFamily="2" charset="2"/>
              <a:buChar char="§"/>
            </a:pPr>
            <a:r>
              <a:rPr lang="en-US" sz="1400" kern="1200" dirty="0">
                <a:solidFill>
                  <a:schemeClr val="tx1"/>
                </a:solidFill>
                <a:latin typeface="Arial" panose="020B0604020202020204" pitchFamily="34" charset="0"/>
                <a:cs typeface="Arial" panose="020B0604020202020204" pitchFamily="34" charset="0"/>
              </a:rPr>
              <a:t>Large number of categories, label text gets very small; may need to group the smaller categories into an “other” group</a:t>
            </a:r>
          </a:p>
        </p:txBody>
      </p:sp>
      <p:pic>
        <p:nvPicPr>
          <p:cNvPr id="4" name="Picture 3"/>
          <p:cNvPicPr>
            <a:picLocks noChangeAspect="1"/>
          </p:cNvPicPr>
          <p:nvPr/>
        </p:nvPicPr>
        <p:blipFill>
          <a:blip r:embed="rId2"/>
          <a:stretch>
            <a:fillRect/>
          </a:stretch>
        </p:blipFill>
        <p:spPr>
          <a:xfrm>
            <a:off x="547730" y="1764145"/>
            <a:ext cx="5352645" cy="3886200"/>
          </a:xfrm>
          <a:prstGeom prst="rect">
            <a:avLst/>
          </a:prstGeom>
        </p:spPr>
      </p:pic>
    </p:spTree>
    <p:extLst>
      <p:ext uri="{BB962C8B-B14F-4D97-AF65-F5344CB8AC3E}">
        <p14:creationId xmlns:p14="http://schemas.microsoft.com/office/powerpoint/2010/main" val="336560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lstStyle/>
          <a:p>
            <a:r>
              <a:rPr lang="en-US" dirty="0"/>
              <a:t>Visualizing data is an important part of conveying a message</a:t>
            </a:r>
          </a:p>
          <a:p>
            <a:endParaRPr lang="en-US" dirty="0"/>
          </a:p>
          <a:p>
            <a:r>
              <a:rPr lang="en-US" dirty="0"/>
              <a:t>Visualization allows to condense large amount of data and display it via a picture (vs. aggregate numbers)</a:t>
            </a:r>
          </a:p>
          <a:p>
            <a:endParaRPr lang="en-US" dirty="0"/>
          </a:p>
          <a:p>
            <a:r>
              <a:rPr lang="en-US" dirty="0"/>
              <a:t>Visualizations should keep the audience in mind</a:t>
            </a:r>
          </a:p>
          <a:p>
            <a:endParaRPr lang="en-US" dirty="0"/>
          </a:p>
          <a:p>
            <a:r>
              <a:rPr lang="en-US" dirty="0"/>
              <a:t>Presenter should convey the message without misleading the audience</a:t>
            </a:r>
          </a:p>
          <a:p>
            <a:endParaRPr lang="en-US" dirty="0"/>
          </a:p>
          <a:p>
            <a:r>
              <a:rPr lang="en-US" dirty="0"/>
              <a:t>Small “tweaks” can make BIG differences!</a:t>
            </a:r>
          </a:p>
        </p:txBody>
      </p:sp>
    </p:spTree>
    <p:extLst>
      <p:ext uri="{BB962C8B-B14F-4D97-AF65-F5344CB8AC3E}">
        <p14:creationId xmlns:p14="http://schemas.microsoft.com/office/powerpoint/2010/main" val="830687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Deciphering a box plot</a:t>
            </a:r>
          </a:p>
        </p:txBody>
      </p:sp>
      <p:pic>
        <p:nvPicPr>
          <p:cNvPr id="4" name="Picture 3"/>
          <p:cNvPicPr>
            <a:picLocks noChangeAspect="1"/>
          </p:cNvPicPr>
          <p:nvPr/>
        </p:nvPicPr>
        <p:blipFill>
          <a:blip r:embed="rId2"/>
          <a:stretch>
            <a:fillRect/>
          </a:stretch>
        </p:blipFill>
        <p:spPr>
          <a:xfrm>
            <a:off x="4840923" y="2141899"/>
            <a:ext cx="3936407" cy="4149436"/>
          </a:xfrm>
          <a:prstGeom prst="rect">
            <a:avLst/>
          </a:prstGeom>
        </p:spPr>
      </p:pic>
      <p:sp>
        <p:nvSpPr>
          <p:cNvPr id="5" name="TextBox 4"/>
          <p:cNvSpPr txBox="1"/>
          <p:nvPr/>
        </p:nvSpPr>
        <p:spPr>
          <a:xfrm>
            <a:off x="547730" y="6456218"/>
            <a:ext cx="7469434" cy="914400"/>
          </a:xfrm>
          <a:prstGeom prst="rect">
            <a:avLst/>
          </a:prstGeom>
        </p:spPr>
        <p:txBody>
          <a:bodyPr vert="horz" wrap="none" lIns="91440" tIns="45720" rIns="91440" bIns="45720" rtlCol="0">
            <a:normAutofit/>
          </a:bodyPr>
          <a:lstStyle/>
          <a:p>
            <a:pPr>
              <a:spcBef>
                <a:spcPts val="800"/>
              </a:spcBef>
            </a:pPr>
            <a:r>
              <a:rPr lang="en-US" sz="800" dirty="0">
                <a:latin typeface="Arial" panose="020B0604020202020204" pitchFamily="34" charset="0"/>
                <a:cs typeface="Arial" panose="020B0604020202020204" pitchFamily="34" charset="0"/>
              </a:rPr>
              <a:t>Source: https://www.microsoft.com/en-us/microsoft-365/blog/2015/08/18/visualize-statistics-with-histogram-pareto-and-box-and-whisker-charts/</a:t>
            </a:r>
            <a:endParaRPr lang="en-US" sz="800" kern="1200" dirty="0">
              <a:solidFill>
                <a:schemeClr val="tx1"/>
              </a:solidFill>
              <a:latin typeface="Arial" panose="020B0604020202020204" pitchFamily="34" charset="0"/>
              <a:cs typeface="Arial" panose="020B0604020202020204" pitchFamily="34" charset="0"/>
            </a:endParaRPr>
          </a:p>
        </p:txBody>
      </p:sp>
      <p:pic>
        <p:nvPicPr>
          <p:cNvPr id="6" name="Picture 5"/>
          <p:cNvPicPr>
            <a:picLocks noChangeAspect="1"/>
          </p:cNvPicPr>
          <p:nvPr/>
        </p:nvPicPr>
        <p:blipFill>
          <a:blip r:embed="rId3"/>
          <a:stretch>
            <a:fillRect/>
          </a:stretch>
        </p:blipFill>
        <p:spPr>
          <a:xfrm>
            <a:off x="258041" y="3781705"/>
            <a:ext cx="4489450" cy="2509630"/>
          </a:xfrm>
          <a:prstGeom prst="rect">
            <a:avLst/>
          </a:prstGeom>
        </p:spPr>
      </p:pic>
      <p:sp>
        <p:nvSpPr>
          <p:cNvPr id="7" name="TextBox 6"/>
          <p:cNvSpPr txBox="1"/>
          <p:nvPr/>
        </p:nvSpPr>
        <p:spPr>
          <a:xfrm>
            <a:off x="258041" y="1462902"/>
            <a:ext cx="4369377" cy="2153919"/>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The objects (boxes, whiskers, markers, etc.) on a box plot can vary slightly depending on the software and the creator of the plot.</a:t>
            </a:r>
          </a:p>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Be sure you know how to interpret the box plot you are examining!</a:t>
            </a:r>
          </a:p>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The guidelines here are from the Microsoft blog and represent the typical meanings.</a:t>
            </a:r>
            <a:endParaRPr lang="en-US" sz="1400" kern="12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339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 chart</a:t>
            </a:r>
          </a:p>
        </p:txBody>
      </p:sp>
      <p:sp>
        <p:nvSpPr>
          <p:cNvPr id="4" name="TextBox 3"/>
          <p:cNvSpPr txBox="1"/>
          <p:nvPr/>
        </p:nvSpPr>
        <p:spPr>
          <a:xfrm>
            <a:off x="547730" y="905164"/>
            <a:ext cx="8014379" cy="646545"/>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A pie chart represents the data as “slices” of a circle, or “pie.”</a:t>
            </a:r>
          </a:p>
        </p:txBody>
      </p:sp>
      <p:sp>
        <p:nvSpPr>
          <p:cNvPr id="5" name="TextBox 4"/>
          <p:cNvSpPr txBox="1"/>
          <p:nvPr/>
        </p:nvSpPr>
        <p:spPr>
          <a:xfrm>
            <a:off x="6160655" y="1764145"/>
            <a:ext cx="2616675" cy="379614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Sometimes showing percentage data that adds up to 100% </a:t>
            </a:r>
          </a:p>
          <a:p>
            <a:pPr algn="l" defTabSz="914400" rtl="0" eaLnBrk="1" latinLnBrk="0" hangingPunct="1">
              <a:spcBef>
                <a:spcPts val="800"/>
              </a:spcBef>
            </a:pPr>
            <a:endParaRPr lang="en-US" sz="1400" dirty="0">
              <a:latin typeface="Arial" panose="020B0604020202020204" pitchFamily="34" charset="0"/>
              <a:cs typeface="Arial" panose="020B0604020202020204" pitchFamily="34" charset="0"/>
            </a:endParaRPr>
          </a:p>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Not so 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Most uses</a:t>
            </a:r>
          </a:p>
          <a:p>
            <a:pPr marL="342900" indent="-231775" algn="l" defTabSz="914400" rtl="0" eaLnBrk="1" latinLnBrk="0" hangingPunct="1">
              <a:spcBef>
                <a:spcPts val="800"/>
              </a:spcBef>
              <a:buFont typeface="Wingdings" pitchFamily="2" charset="2"/>
              <a:buChar char="§"/>
            </a:pPr>
            <a:r>
              <a:rPr lang="en-US" sz="1400" kern="1200" dirty="0">
                <a:solidFill>
                  <a:schemeClr val="tx1"/>
                </a:solidFill>
                <a:latin typeface="Arial" panose="020B0604020202020204" pitchFamily="34" charset="0"/>
                <a:cs typeface="Arial" panose="020B0604020202020204" pitchFamily="34" charset="0"/>
              </a:rPr>
              <a:t>Bar charts are often a better choice: Humans better at differentiating bar heights vs. differentiating angles (like pie slice sizes)</a:t>
            </a:r>
          </a:p>
        </p:txBody>
      </p:sp>
      <p:pic>
        <p:nvPicPr>
          <p:cNvPr id="7" name="Picture 6"/>
          <p:cNvPicPr>
            <a:picLocks noChangeAspect="1"/>
          </p:cNvPicPr>
          <p:nvPr/>
        </p:nvPicPr>
        <p:blipFill rotWithShape="1">
          <a:blip r:embed="rId2"/>
          <a:srcRect l="14970" t="1814" r="9038" b="3175"/>
          <a:stretch/>
        </p:blipFill>
        <p:spPr>
          <a:xfrm>
            <a:off x="547730" y="1764145"/>
            <a:ext cx="5086452" cy="4021177"/>
          </a:xfrm>
          <a:prstGeom prst="rect">
            <a:avLst/>
          </a:prstGeom>
        </p:spPr>
      </p:pic>
      <p:sp>
        <p:nvSpPr>
          <p:cNvPr id="8" name="TextBox 7"/>
          <p:cNvSpPr txBox="1"/>
          <p:nvPr/>
        </p:nvSpPr>
        <p:spPr>
          <a:xfrm>
            <a:off x="424873" y="5883563"/>
            <a:ext cx="8220363" cy="803563"/>
          </a:xfrm>
          <a:prstGeom prst="rect">
            <a:avLst/>
          </a:prstGeom>
          <a:solidFill>
            <a:srgbClr val="FFFF00"/>
          </a:solidFill>
          <a:ln>
            <a:solidFill>
              <a:srgbClr val="CE4C00"/>
            </a:solidFill>
          </a:ln>
        </p:spPr>
        <p:txBody>
          <a:bodyPr vert="horz" wrap="square" lIns="91440" tIns="45720" rIns="91440" bIns="45720" rtlCol="0">
            <a:noAutofit/>
          </a:bodyPr>
          <a:lstStyle/>
          <a:p>
            <a:pPr algn="l" defTabSz="914400" rtl="0" eaLnBrk="1" latinLnBrk="0" hangingPunct="1">
              <a:spcBef>
                <a:spcPts val="800"/>
              </a:spcBef>
            </a:pPr>
            <a:r>
              <a:rPr lang="en-US" kern="1200" dirty="0">
                <a:solidFill>
                  <a:schemeClr val="tx1"/>
                </a:solidFill>
                <a:latin typeface="Arial" panose="020B0604020202020204" pitchFamily="34" charset="0"/>
                <a:cs typeface="Arial" panose="020B0604020202020204" pitchFamily="34" charset="0"/>
              </a:rPr>
              <a:t>Use pie charts sparingly. I will not say to </a:t>
            </a:r>
            <a:r>
              <a:rPr lang="en-US" i="1" kern="1200" dirty="0">
                <a:solidFill>
                  <a:schemeClr val="tx1"/>
                </a:solidFill>
                <a:latin typeface="Arial" panose="020B0604020202020204" pitchFamily="34" charset="0"/>
                <a:cs typeface="Arial" panose="020B0604020202020204" pitchFamily="34" charset="0"/>
              </a:rPr>
              <a:t>never</a:t>
            </a:r>
            <a:r>
              <a:rPr lang="en-US" kern="1200" dirty="0">
                <a:solidFill>
                  <a:schemeClr val="tx1"/>
                </a:solidFill>
                <a:latin typeface="Arial" panose="020B0604020202020204" pitchFamily="34" charset="0"/>
                <a:cs typeface="Arial" panose="020B0604020202020204" pitchFamily="34" charset="0"/>
              </a:rPr>
              <a:t> use them. I will say use them </a:t>
            </a:r>
            <a:r>
              <a:rPr lang="en-US" i="1" kern="1200" dirty="0">
                <a:solidFill>
                  <a:schemeClr val="tx1"/>
                </a:solidFill>
                <a:latin typeface="Arial" panose="020B0604020202020204" pitchFamily="34" charset="0"/>
                <a:cs typeface="Arial" panose="020B0604020202020204" pitchFamily="34" charset="0"/>
              </a:rPr>
              <a:t>almost</a:t>
            </a:r>
            <a:r>
              <a:rPr lang="en-US" kern="1200" dirty="0">
                <a:solidFill>
                  <a:schemeClr val="tx1"/>
                </a:solidFill>
                <a:latin typeface="Arial" panose="020B0604020202020204" pitchFamily="34" charset="0"/>
                <a:cs typeface="Arial" panose="020B0604020202020204" pitchFamily="34" charset="0"/>
              </a:rPr>
              <a:t> </a:t>
            </a:r>
            <a:r>
              <a:rPr lang="en-US" i="1" kern="1200" dirty="0">
                <a:solidFill>
                  <a:schemeClr val="tx1"/>
                </a:solidFill>
                <a:latin typeface="Arial" panose="020B0604020202020204" pitchFamily="34" charset="0"/>
                <a:cs typeface="Arial" panose="020B0604020202020204" pitchFamily="34" charset="0"/>
              </a:rPr>
              <a:t>never</a:t>
            </a:r>
            <a:r>
              <a:rPr lang="en-US" kern="1200" dirty="0">
                <a:solidFill>
                  <a:schemeClr val="tx1"/>
                </a:solidFill>
                <a:latin typeface="Arial" panose="020B0604020202020204" pitchFamily="34" charset="0"/>
                <a:cs typeface="Arial" panose="020B0604020202020204" pitchFamily="34" charset="0"/>
              </a:rPr>
              <a:t>. Never use them if presenting to me. </a:t>
            </a:r>
            <a:r>
              <a:rPr lang="en-US" kern="1200" dirty="0">
                <a:solidFill>
                  <a:schemeClr val="tx1"/>
                </a:solidFill>
                <a:latin typeface="Arial" panose="020B0604020202020204" pitchFamily="34" charset="0"/>
                <a:cs typeface="Arial" panose="020B0604020202020204" pitchFamily="34" charset="0"/>
                <a:sym typeface="Wingdings" panose="05000000000000000000" pitchFamily="2" charset="2"/>
              </a:rPr>
              <a:t></a:t>
            </a:r>
            <a:endParaRPr lang="en-US" kern="12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8185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Heat map: Multicolor</a:t>
            </a:r>
          </a:p>
        </p:txBody>
      </p:sp>
      <p:graphicFrame>
        <p:nvGraphicFramePr>
          <p:cNvPr id="5" name="Table 4"/>
          <p:cNvGraphicFramePr>
            <a:graphicFrameLocks noGrp="1"/>
          </p:cNvGraphicFramePr>
          <p:nvPr>
            <p:extLst>
              <p:ext uri="{D42A27DB-BD31-4B8C-83A1-F6EECF244321}">
                <p14:modId xmlns:p14="http://schemas.microsoft.com/office/powerpoint/2010/main" val="2544857973"/>
              </p:ext>
            </p:extLst>
          </p:nvPr>
        </p:nvGraphicFramePr>
        <p:xfrm>
          <a:off x="440123" y="1948867"/>
          <a:ext cx="8229591" cy="2175317"/>
        </p:xfrm>
        <a:graphic>
          <a:graphicData uri="http://schemas.openxmlformats.org/drawingml/2006/table">
            <a:tbl>
              <a:tblPr/>
              <a:tblGrid>
                <a:gridCol w="1107879">
                  <a:extLst>
                    <a:ext uri="{9D8B030D-6E8A-4147-A177-3AD203B41FA5}">
                      <a16:colId xmlns:a16="http://schemas.microsoft.com/office/drawing/2014/main" val="613226452"/>
                    </a:ext>
                  </a:extLst>
                </a:gridCol>
                <a:gridCol w="273912">
                  <a:extLst>
                    <a:ext uri="{9D8B030D-6E8A-4147-A177-3AD203B41FA5}">
                      <a16:colId xmlns:a16="http://schemas.microsoft.com/office/drawing/2014/main" val="606948856"/>
                    </a:ext>
                  </a:extLst>
                </a:gridCol>
                <a:gridCol w="273912">
                  <a:extLst>
                    <a:ext uri="{9D8B030D-6E8A-4147-A177-3AD203B41FA5}">
                      <a16:colId xmlns:a16="http://schemas.microsoft.com/office/drawing/2014/main" val="3638802243"/>
                    </a:ext>
                  </a:extLst>
                </a:gridCol>
                <a:gridCol w="273912">
                  <a:extLst>
                    <a:ext uri="{9D8B030D-6E8A-4147-A177-3AD203B41FA5}">
                      <a16:colId xmlns:a16="http://schemas.microsoft.com/office/drawing/2014/main" val="1990060609"/>
                    </a:ext>
                  </a:extLst>
                </a:gridCol>
                <a:gridCol w="273912">
                  <a:extLst>
                    <a:ext uri="{9D8B030D-6E8A-4147-A177-3AD203B41FA5}">
                      <a16:colId xmlns:a16="http://schemas.microsoft.com/office/drawing/2014/main" val="1834268204"/>
                    </a:ext>
                  </a:extLst>
                </a:gridCol>
                <a:gridCol w="273912">
                  <a:extLst>
                    <a:ext uri="{9D8B030D-6E8A-4147-A177-3AD203B41FA5}">
                      <a16:colId xmlns:a16="http://schemas.microsoft.com/office/drawing/2014/main" val="535742032"/>
                    </a:ext>
                  </a:extLst>
                </a:gridCol>
                <a:gridCol w="273912">
                  <a:extLst>
                    <a:ext uri="{9D8B030D-6E8A-4147-A177-3AD203B41FA5}">
                      <a16:colId xmlns:a16="http://schemas.microsoft.com/office/drawing/2014/main" val="518482552"/>
                    </a:ext>
                  </a:extLst>
                </a:gridCol>
                <a:gridCol w="273912">
                  <a:extLst>
                    <a:ext uri="{9D8B030D-6E8A-4147-A177-3AD203B41FA5}">
                      <a16:colId xmlns:a16="http://schemas.microsoft.com/office/drawing/2014/main" val="2625822959"/>
                    </a:ext>
                  </a:extLst>
                </a:gridCol>
                <a:gridCol w="273912">
                  <a:extLst>
                    <a:ext uri="{9D8B030D-6E8A-4147-A177-3AD203B41FA5}">
                      <a16:colId xmlns:a16="http://schemas.microsoft.com/office/drawing/2014/main" val="519836221"/>
                    </a:ext>
                  </a:extLst>
                </a:gridCol>
                <a:gridCol w="273912">
                  <a:extLst>
                    <a:ext uri="{9D8B030D-6E8A-4147-A177-3AD203B41FA5}">
                      <a16:colId xmlns:a16="http://schemas.microsoft.com/office/drawing/2014/main" val="524737273"/>
                    </a:ext>
                  </a:extLst>
                </a:gridCol>
                <a:gridCol w="273912">
                  <a:extLst>
                    <a:ext uri="{9D8B030D-6E8A-4147-A177-3AD203B41FA5}">
                      <a16:colId xmlns:a16="http://schemas.microsoft.com/office/drawing/2014/main" val="166277972"/>
                    </a:ext>
                  </a:extLst>
                </a:gridCol>
                <a:gridCol w="273912">
                  <a:extLst>
                    <a:ext uri="{9D8B030D-6E8A-4147-A177-3AD203B41FA5}">
                      <a16:colId xmlns:a16="http://schemas.microsoft.com/office/drawing/2014/main" val="2226337417"/>
                    </a:ext>
                  </a:extLst>
                </a:gridCol>
                <a:gridCol w="273912">
                  <a:extLst>
                    <a:ext uri="{9D8B030D-6E8A-4147-A177-3AD203B41FA5}">
                      <a16:colId xmlns:a16="http://schemas.microsoft.com/office/drawing/2014/main" val="2941927733"/>
                    </a:ext>
                  </a:extLst>
                </a:gridCol>
                <a:gridCol w="273912">
                  <a:extLst>
                    <a:ext uri="{9D8B030D-6E8A-4147-A177-3AD203B41FA5}">
                      <a16:colId xmlns:a16="http://schemas.microsoft.com/office/drawing/2014/main" val="3186953885"/>
                    </a:ext>
                  </a:extLst>
                </a:gridCol>
                <a:gridCol w="273912">
                  <a:extLst>
                    <a:ext uri="{9D8B030D-6E8A-4147-A177-3AD203B41FA5}">
                      <a16:colId xmlns:a16="http://schemas.microsoft.com/office/drawing/2014/main" val="4176178992"/>
                    </a:ext>
                  </a:extLst>
                </a:gridCol>
                <a:gridCol w="273912">
                  <a:extLst>
                    <a:ext uri="{9D8B030D-6E8A-4147-A177-3AD203B41FA5}">
                      <a16:colId xmlns:a16="http://schemas.microsoft.com/office/drawing/2014/main" val="1493036381"/>
                    </a:ext>
                  </a:extLst>
                </a:gridCol>
                <a:gridCol w="273912">
                  <a:extLst>
                    <a:ext uri="{9D8B030D-6E8A-4147-A177-3AD203B41FA5}">
                      <a16:colId xmlns:a16="http://schemas.microsoft.com/office/drawing/2014/main" val="2515993597"/>
                    </a:ext>
                  </a:extLst>
                </a:gridCol>
                <a:gridCol w="273912">
                  <a:extLst>
                    <a:ext uri="{9D8B030D-6E8A-4147-A177-3AD203B41FA5}">
                      <a16:colId xmlns:a16="http://schemas.microsoft.com/office/drawing/2014/main" val="1746766879"/>
                    </a:ext>
                  </a:extLst>
                </a:gridCol>
                <a:gridCol w="273912">
                  <a:extLst>
                    <a:ext uri="{9D8B030D-6E8A-4147-A177-3AD203B41FA5}">
                      <a16:colId xmlns:a16="http://schemas.microsoft.com/office/drawing/2014/main" val="1690370878"/>
                    </a:ext>
                  </a:extLst>
                </a:gridCol>
                <a:gridCol w="273912">
                  <a:extLst>
                    <a:ext uri="{9D8B030D-6E8A-4147-A177-3AD203B41FA5}">
                      <a16:colId xmlns:a16="http://schemas.microsoft.com/office/drawing/2014/main" val="2756792907"/>
                    </a:ext>
                  </a:extLst>
                </a:gridCol>
                <a:gridCol w="273912">
                  <a:extLst>
                    <a:ext uri="{9D8B030D-6E8A-4147-A177-3AD203B41FA5}">
                      <a16:colId xmlns:a16="http://schemas.microsoft.com/office/drawing/2014/main" val="928796021"/>
                    </a:ext>
                  </a:extLst>
                </a:gridCol>
                <a:gridCol w="273912">
                  <a:extLst>
                    <a:ext uri="{9D8B030D-6E8A-4147-A177-3AD203B41FA5}">
                      <a16:colId xmlns:a16="http://schemas.microsoft.com/office/drawing/2014/main" val="4249886932"/>
                    </a:ext>
                  </a:extLst>
                </a:gridCol>
                <a:gridCol w="273912">
                  <a:extLst>
                    <a:ext uri="{9D8B030D-6E8A-4147-A177-3AD203B41FA5}">
                      <a16:colId xmlns:a16="http://schemas.microsoft.com/office/drawing/2014/main" val="2348239696"/>
                    </a:ext>
                  </a:extLst>
                </a:gridCol>
                <a:gridCol w="273912">
                  <a:extLst>
                    <a:ext uri="{9D8B030D-6E8A-4147-A177-3AD203B41FA5}">
                      <a16:colId xmlns:a16="http://schemas.microsoft.com/office/drawing/2014/main" val="49116899"/>
                    </a:ext>
                  </a:extLst>
                </a:gridCol>
                <a:gridCol w="273912">
                  <a:extLst>
                    <a:ext uri="{9D8B030D-6E8A-4147-A177-3AD203B41FA5}">
                      <a16:colId xmlns:a16="http://schemas.microsoft.com/office/drawing/2014/main" val="2175584801"/>
                    </a:ext>
                  </a:extLst>
                </a:gridCol>
                <a:gridCol w="273912">
                  <a:extLst>
                    <a:ext uri="{9D8B030D-6E8A-4147-A177-3AD203B41FA5}">
                      <a16:colId xmlns:a16="http://schemas.microsoft.com/office/drawing/2014/main" val="656529572"/>
                    </a:ext>
                  </a:extLst>
                </a:gridCol>
                <a:gridCol w="273912">
                  <a:extLst>
                    <a:ext uri="{9D8B030D-6E8A-4147-A177-3AD203B41FA5}">
                      <a16:colId xmlns:a16="http://schemas.microsoft.com/office/drawing/2014/main" val="1372648521"/>
                    </a:ext>
                  </a:extLst>
                </a:gridCol>
              </a:tblGrid>
              <a:tr h="524014">
                <a:tc>
                  <a:txBody>
                    <a:bodyPr/>
                    <a:lstStyle/>
                    <a:p>
                      <a:pPr algn="l"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gridSpan="26">
                  <a:txBody>
                    <a:bodyPr/>
                    <a:lstStyle/>
                    <a:p>
                      <a:pPr algn="ctr" fontAlgn="b"/>
                      <a:r>
                        <a:rPr lang="en-US" sz="1100" b="1" i="0" u="none" strike="noStrike" dirty="0">
                          <a:solidFill>
                            <a:srgbClr val="000000"/>
                          </a:solidFill>
                          <a:effectLst/>
                          <a:latin typeface="Calibri" panose="020F0502020204030204" pitchFamily="34" charset="0"/>
                        </a:rPr>
                        <a:t>Week Number</a:t>
                      </a:r>
                    </a:p>
                    <a:p>
                      <a:pPr algn="ctr" fontAlgn="b"/>
                      <a:r>
                        <a:rPr lang="en-US" sz="1100" b="1" i="0" u="none" strike="noStrike" dirty="0">
                          <a:solidFill>
                            <a:srgbClr val="000000"/>
                          </a:solidFill>
                          <a:effectLst/>
                          <a:latin typeface="Calibri" panose="020F0502020204030204" pitchFamily="34" charset="0"/>
                        </a:rPr>
                        <a:t>(Calendar</a:t>
                      </a:r>
                      <a:r>
                        <a:rPr lang="en-US" sz="1100" b="1" i="0" u="none" strike="noStrike" baseline="0" dirty="0">
                          <a:solidFill>
                            <a:srgbClr val="000000"/>
                          </a:solidFill>
                          <a:effectLst/>
                          <a:latin typeface="Calibri" panose="020F0502020204030204" pitchFamily="34" charset="0"/>
                        </a:rPr>
                        <a:t> time increasing left to right)</a:t>
                      </a:r>
                      <a:endParaRPr lang="en-US" sz="11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extLst>
                  <a:ext uri="{0D108BD9-81ED-4DB2-BD59-A6C34878D82A}">
                    <a16:rowId xmlns:a16="http://schemas.microsoft.com/office/drawing/2014/main" val="687886887"/>
                  </a:ext>
                </a:extLst>
              </a:tr>
              <a:tr h="146783">
                <a:tc>
                  <a:txBody>
                    <a:bodyPr/>
                    <a:lstStyle/>
                    <a:p>
                      <a:pPr algn="ctr" fontAlgn="b"/>
                      <a:r>
                        <a:rPr lang="en-US" sz="800" b="1" i="0" u="none" strike="noStrike" dirty="0">
                          <a:solidFill>
                            <a:srgbClr val="000000"/>
                          </a:solidFill>
                          <a:effectLst/>
                          <a:latin typeface="Calibri" panose="020F0502020204030204" pitchFamily="34" charset="0"/>
                        </a:rPr>
                        <a:t>Day of Week</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3</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4</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5</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6</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7</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8</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9</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10</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11</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12</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13</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14</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15</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16</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17</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18</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19</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20</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21</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22</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23</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24</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25</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26</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1779142724"/>
                  </a:ext>
                </a:extLst>
              </a:tr>
              <a:tr h="300904">
                <a:tc>
                  <a:txBody>
                    <a:bodyPr/>
                    <a:lstStyle/>
                    <a:p>
                      <a:pPr algn="ctr" fontAlgn="ctr"/>
                      <a:r>
                        <a:rPr lang="en-US" sz="1100" b="0" i="0" u="none" strike="noStrike" dirty="0">
                          <a:solidFill>
                            <a:srgbClr val="000000"/>
                          </a:solidFill>
                          <a:effectLst/>
                          <a:latin typeface="Calibri" panose="020F0502020204030204" pitchFamily="34" charset="0"/>
                        </a:rPr>
                        <a:t>Mon</a:t>
                      </a: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CBDC81"/>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EFE6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FDA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B3D5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E8E4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FEB84"/>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C8DB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B7D6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EDE5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C3D9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9ECF7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CDDC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B6D6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C9DB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C0D9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CADB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E3E2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E7E4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B7D6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EAE5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E5E3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7E8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78C47C"/>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A4D07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A8D27F"/>
                    </a:solidFill>
                  </a:tcPr>
                </a:tc>
                <a:extLst>
                  <a:ext uri="{0D108BD9-81ED-4DB2-BD59-A6C34878D82A}">
                    <a16:rowId xmlns:a16="http://schemas.microsoft.com/office/drawing/2014/main" val="635046097"/>
                  </a:ext>
                </a:extLst>
              </a:tr>
              <a:tr h="300904">
                <a:tc>
                  <a:txBody>
                    <a:bodyPr/>
                    <a:lstStyle/>
                    <a:p>
                      <a:pPr algn="ctr" fontAlgn="ctr"/>
                      <a:r>
                        <a:rPr lang="en-US" sz="1100" b="0" i="0" u="none" strike="noStrike" dirty="0">
                          <a:solidFill>
                            <a:srgbClr val="000000"/>
                          </a:solidFill>
                          <a:effectLst/>
                          <a:latin typeface="Calibri" panose="020F0502020204030204" pitchFamily="34" charset="0"/>
                        </a:rPr>
                        <a:t>Tues</a:t>
                      </a:r>
                    </a:p>
                  </a:txBody>
                  <a:tcPr marL="7339" marR="7339" marT="7339"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B07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A577"/>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B27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2E7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8871"/>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CF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887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A677"/>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817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8A7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8696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AD7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9A7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AE7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CC7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AF7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C6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807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C47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FE4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8BC97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9F7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6F6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EAE5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B1D4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1E683"/>
                    </a:solidFill>
                  </a:tcPr>
                </a:tc>
                <a:extLst>
                  <a:ext uri="{0D108BD9-81ED-4DB2-BD59-A6C34878D82A}">
                    <a16:rowId xmlns:a16="http://schemas.microsoft.com/office/drawing/2014/main" val="1068531932"/>
                  </a:ext>
                </a:extLst>
              </a:tr>
              <a:tr h="300904">
                <a:tc>
                  <a:txBody>
                    <a:bodyPr/>
                    <a:lstStyle/>
                    <a:p>
                      <a:pPr algn="ctr" fontAlgn="ctr"/>
                      <a:r>
                        <a:rPr lang="en-US" sz="1100" b="0" i="0" u="none" strike="noStrike" dirty="0">
                          <a:solidFill>
                            <a:srgbClr val="000000"/>
                          </a:solidFill>
                          <a:effectLst/>
                          <a:latin typeface="Calibri" panose="020F0502020204030204" pitchFamily="34" charset="0"/>
                        </a:rPr>
                        <a:t>Wed</a:t>
                      </a:r>
                    </a:p>
                  </a:txBody>
                  <a:tcPr marL="7339" marR="7339" marT="7339"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A878"/>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FDC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D3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AE7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8E72"/>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9E76"/>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D781"/>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8370"/>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D781"/>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9D75"/>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C67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0DD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867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7DF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9774"/>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16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BB7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A07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BE7C"/>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EA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AD7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997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B77A"/>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7E8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FE4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6E883"/>
                    </a:solidFill>
                  </a:tcPr>
                </a:tc>
                <a:extLst>
                  <a:ext uri="{0D108BD9-81ED-4DB2-BD59-A6C34878D82A}">
                    <a16:rowId xmlns:a16="http://schemas.microsoft.com/office/drawing/2014/main" val="164857275"/>
                  </a:ext>
                </a:extLst>
              </a:tr>
              <a:tr h="300904">
                <a:tc>
                  <a:txBody>
                    <a:bodyPr/>
                    <a:lstStyle/>
                    <a:p>
                      <a:pPr algn="ctr" fontAlgn="ctr"/>
                      <a:r>
                        <a:rPr lang="en-US" sz="1100" b="0" i="0" u="none" strike="noStrike" dirty="0">
                          <a:solidFill>
                            <a:srgbClr val="000000"/>
                          </a:solidFill>
                          <a:effectLst/>
                          <a:latin typeface="Calibri" panose="020F0502020204030204" pitchFamily="34" charset="0"/>
                        </a:rPr>
                        <a:t>Thurs</a:t>
                      </a:r>
                    </a:p>
                  </a:txBody>
                  <a:tcPr marL="7339" marR="7339" marT="7339"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EA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C77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56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BF7C"/>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C97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BB7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BA7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EE1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63BE7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B77A"/>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D480"/>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C87E"/>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CF7F"/>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9975"/>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9E76"/>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FEB84"/>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CD7F"/>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BC7B"/>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C57D"/>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CA7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FE6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ECE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DC67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B0D4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BE0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FDD82"/>
                    </a:solidFill>
                  </a:tcPr>
                </a:tc>
                <a:extLst>
                  <a:ext uri="{0D108BD9-81ED-4DB2-BD59-A6C34878D82A}">
                    <a16:rowId xmlns:a16="http://schemas.microsoft.com/office/drawing/2014/main" val="701431027"/>
                  </a:ext>
                </a:extLst>
              </a:tr>
              <a:tr h="300904">
                <a:tc>
                  <a:txBody>
                    <a:bodyPr/>
                    <a:lstStyle/>
                    <a:p>
                      <a:pPr algn="ctr" fontAlgn="ctr"/>
                      <a:r>
                        <a:rPr lang="en-US" sz="1100" b="0" i="0" u="none" strike="noStrike" dirty="0">
                          <a:solidFill>
                            <a:srgbClr val="000000"/>
                          </a:solidFill>
                          <a:effectLst/>
                          <a:latin typeface="Calibri" panose="020F0502020204030204" pitchFamily="34" charset="0"/>
                        </a:rPr>
                        <a:t>Fri</a:t>
                      </a:r>
                    </a:p>
                  </a:txBody>
                  <a:tcPr marL="7339" marR="7339" marT="7339"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EFE6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E4E3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CCDC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E1E2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C9DB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EFE68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CDDC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EBE5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C1D9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8DF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0DD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AED3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C1D9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EE18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C8DB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ACD3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BE08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A9D2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C6DA8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E5E382"/>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0DD81"/>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DEE182"/>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87C87D"/>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91CB7D"/>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83C77C"/>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A6D17E"/>
                    </a:solidFill>
                  </a:tcPr>
                </a:tc>
                <a:extLst>
                  <a:ext uri="{0D108BD9-81ED-4DB2-BD59-A6C34878D82A}">
                    <a16:rowId xmlns:a16="http://schemas.microsoft.com/office/drawing/2014/main" val="2740402946"/>
                  </a:ext>
                </a:extLst>
              </a:tr>
            </a:tbl>
          </a:graphicData>
        </a:graphic>
      </p:graphicFrame>
      <p:sp>
        <p:nvSpPr>
          <p:cNvPr id="6" name="TextBox 5"/>
          <p:cNvSpPr txBox="1"/>
          <p:nvPr/>
        </p:nvSpPr>
        <p:spPr>
          <a:xfrm>
            <a:off x="547730" y="905164"/>
            <a:ext cx="8014379" cy="646545"/>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A heat map represents values with colors or intensities. Sometimes heat maps can be shaped like a geographical map to represent a country or region.</a:t>
            </a:r>
          </a:p>
        </p:txBody>
      </p:sp>
      <p:sp>
        <p:nvSpPr>
          <p:cNvPr id="8" name="TextBox 7"/>
          <p:cNvSpPr txBox="1"/>
          <p:nvPr/>
        </p:nvSpPr>
        <p:spPr>
          <a:xfrm>
            <a:off x="1191492" y="4521342"/>
            <a:ext cx="2616675" cy="2147313"/>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Showing three dimensions: x &amp; y axis plus the color intensity</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Represent geographical data</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Recognizing patterns</a:t>
            </a:r>
          </a:p>
          <a:p>
            <a:pPr algn="l" defTabSz="914400" rtl="0" eaLnBrk="1" latinLnBrk="0" hangingPunct="1">
              <a:spcBef>
                <a:spcPts val="800"/>
              </a:spcBef>
            </a:pPr>
            <a:endParaRPr lang="en-US" sz="1400" dirty="0">
              <a:latin typeface="Arial" panose="020B0604020202020204" pitchFamily="34" charset="0"/>
              <a:cs typeface="Arial" panose="020B0604020202020204" pitchFamily="34" charset="0"/>
            </a:endParaRPr>
          </a:p>
        </p:txBody>
      </p:sp>
      <p:sp>
        <p:nvSpPr>
          <p:cNvPr id="9" name="TextBox 8"/>
          <p:cNvSpPr txBox="1"/>
          <p:nvPr/>
        </p:nvSpPr>
        <p:spPr>
          <a:xfrm>
            <a:off x="4858328" y="4521342"/>
            <a:ext cx="2616675" cy="379614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Not so 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Showing precise values (numeric values can be displayed to help)</a:t>
            </a:r>
          </a:p>
          <a:p>
            <a:pPr marL="342900" indent="-231775" algn="l" defTabSz="914400" rtl="0" eaLnBrk="1" latinLnBrk="0" hangingPunct="1">
              <a:spcBef>
                <a:spcPts val="800"/>
              </a:spcBef>
              <a:buFont typeface="Wingdings" pitchFamily="2" charset="2"/>
              <a:buChar char="§"/>
            </a:pPr>
            <a:r>
              <a:rPr lang="en-US" sz="1400" kern="1200" dirty="0">
                <a:solidFill>
                  <a:schemeClr val="tx1"/>
                </a:solidFill>
                <a:latin typeface="Arial" panose="020B0604020202020204" pitchFamily="34" charset="0"/>
                <a:cs typeface="Arial" panose="020B0604020202020204" pitchFamily="34" charset="0"/>
              </a:rPr>
              <a:t>Two dimensional data: another chart type would be better</a:t>
            </a:r>
          </a:p>
        </p:txBody>
      </p:sp>
      <p:sp>
        <p:nvSpPr>
          <p:cNvPr id="3" name="TextBox 2"/>
          <p:cNvSpPr txBox="1"/>
          <p:nvPr/>
        </p:nvSpPr>
        <p:spPr>
          <a:xfrm>
            <a:off x="6635711" y="4168875"/>
            <a:ext cx="1893147" cy="153888"/>
          </a:xfrm>
          <a:prstGeom prst="rect">
            <a:avLst/>
          </a:prstGeom>
          <a:noFill/>
        </p:spPr>
        <p:txBody>
          <a:bodyPr wrap="none" lIns="0" tIns="0" rIns="0" bIns="0" rtlCol="0">
            <a:spAutoFit/>
          </a:bodyPr>
          <a:lstStyle/>
          <a:p>
            <a:pPr>
              <a:lnSpc>
                <a:spcPct val="100000"/>
              </a:lnSpc>
              <a:spcBef>
                <a:spcPts val="1200"/>
              </a:spcBef>
              <a:buSzPct val="100000"/>
            </a:pPr>
            <a:r>
              <a:rPr lang="en-US" sz="1000" dirty="0">
                <a:latin typeface="Arial" panose="020B0604020202020204" pitchFamily="34" charset="0"/>
                <a:cs typeface="Arial" panose="020B0604020202020204" pitchFamily="34" charset="0"/>
              </a:rPr>
              <a:t>Legend: Red = max; Green = min</a:t>
            </a:r>
          </a:p>
        </p:txBody>
      </p:sp>
    </p:spTree>
    <p:extLst>
      <p:ext uri="{BB962C8B-B14F-4D97-AF65-F5344CB8AC3E}">
        <p14:creationId xmlns:p14="http://schemas.microsoft.com/office/powerpoint/2010/main" val="1633137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3373322000"/>
              </p:ext>
            </p:extLst>
          </p:nvPr>
        </p:nvGraphicFramePr>
        <p:xfrm>
          <a:off x="440123" y="1948867"/>
          <a:ext cx="8229591" cy="2175317"/>
        </p:xfrm>
        <a:graphic>
          <a:graphicData uri="http://schemas.openxmlformats.org/drawingml/2006/table">
            <a:tbl>
              <a:tblPr/>
              <a:tblGrid>
                <a:gridCol w="1107879">
                  <a:extLst>
                    <a:ext uri="{9D8B030D-6E8A-4147-A177-3AD203B41FA5}">
                      <a16:colId xmlns:a16="http://schemas.microsoft.com/office/drawing/2014/main" val="2582912552"/>
                    </a:ext>
                  </a:extLst>
                </a:gridCol>
                <a:gridCol w="273912">
                  <a:extLst>
                    <a:ext uri="{9D8B030D-6E8A-4147-A177-3AD203B41FA5}">
                      <a16:colId xmlns:a16="http://schemas.microsoft.com/office/drawing/2014/main" val="4173820275"/>
                    </a:ext>
                  </a:extLst>
                </a:gridCol>
                <a:gridCol w="273912">
                  <a:extLst>
                    <a:ext uri="{9D8B030D-6E8A-4147-A177-3AD203B41FA5}">
                      <a16:colId xmlns:a16="http://schemas.microsoft.com/office/drawing/2014/main" val="875241091"/>
                    </a:ext>
                  </a:extLst>
                </a:gridCol>
                <a:gridCol w="273912">
                  <a:extLst>
                    <a:ext uri="{9D8B030D-6E8A-4147-A177-3AD203B41FA5}">
                      <a16:colId xmlns:a16="http://schemas.microsoft.com/office/drawing/2014/main" val="2482500476"/>
                    </a:ext>
                  </a:extLst>
                </a:gridCol>
                <a:gridCol w="273912">
                  <a:extLst>
                    <a:ext uri="{9D8B030D-6E8A-4147-A177-3AD203B41FA5}">
                      <a16:colId xmlns:a16="http://schemas.microsoft.com/office/drawing/2014/main" val="3792212302"/>
                    </a:ext>
                  </a:extLst>
                </a:gridCol>
                <a:gridCol w="273912">
                  <a:extLst>
                    <a:ext uri="{9D8B030D-6E8A-4147-A177-3AD203B41FA5}">
                      <a16:colId xmlns:a16="http://schemas.microsoft.com/office/drawing/2014/main" val="2813138090"/>
                    </a:ext>
                  </a:extLst>
                </a:gridCol>
                <a:gridCol w="273912">
                  <a:extLst>
                    <a:ext uri="{9D8B030D-6E8A-4147-A177-3AD203B41FA5}">
                      <a16:colId xmlns:a16="http://schemas.microsoft.com/office/drawing/2014/main" val="3070057594"/>
                    </a:ext>
                  </a:extLst>
                </a:gridCol>
                <a:gridCol w="273912">
                  <a:extLst>
                    <a:ext uri="{9D8B030D-6E8A-4147-A177-3AD203B41FA5}">
                      <a16:colId xmlns:a16="http://schemas.microsoft.com/office/drawing/2014/main" val="289469899"/>
                    </a:ext>
                  </a:extLst>
                </a:gridCol>
                <a:gridCol w="273912">
                  <a:extLst>
                    <a:ext uri="{9D8B030D-6E8A-4147-A177-3AD203B41FA5}">
                      <a16:colId xmlns:a16="http://schemas.microsoft.com/office/drawing/2014/main" val="2691808038"/>
                    </a:ext>
                  </a:extLst>
                </a:gridCol>
                <a:gridCol w="273912">
                  <a:extLst>
                    <a:ext uri="{9D8B030D-6E8A-4147-A177-3AD203B41FA5}">
                      <a16:colId xmlns:a16="http://schemas.microsoft.com/office/drawing/2014/main" val="3618392179"/>
                    </a:ext>
                  </a:extLst>
                </a:gridCol>
                <a:gridCol w="273912">
                  <a:extLst>
                    <a:ext uri="{9D8B030D-6E8A-4147-A177-3AD203B41FA5}">
                      <a16:colId xmlns:a16="http://schemas.microsoft.com/office/drawing/2014/main" val="2260584981"/>
                    </a:ext>
                  </a:extLst>
                </a:gridCol>
                <a:gridCol w="273912">
                  <a:extLst>
                    <a:ext uri="{9D8B030D-6E8A-4147-A177-3AD203B41FA5}">
                      <a16:colId xmlns:a16="http://schemas.microsoft.com/office/drawing/2014/main" val="3790445301"/>
                    </a:ext>
                  </a:extLst>
                </a:gridCol>
                <a:gridCol w="273912">
                  <a:extLst>
                    <a:ext uri="{9D8B030D-6E8A-4147-A177-3AD203B41FA5}">
                      <a16:colId xmlns:a16="http://schemas.microsoft.com/office/drawing/2014/main" val="4162426682"/>
                    </a:ext>
                  </a:extLst>
                </a:gridCol>
                <a:gridCol w="273912">
                  <a:extLst>
                    <a:ext uri="{9D8B030D-6E8A-4147-A177-3AD203B41FA5}">
                      <a16:colId xmlns:a16="http://schemas.microsoft.com/office/drawing/2014/main" val="2216932105"/>
                    </a:ext>
                  </a:extLst>
                </a:gridCol>
                <a:gridCol w="273912">
                  <a:extLst>
                    <a:ext uri="{9D8B030D-6E8A-4147-A177-3AD203B41FA5}">
                      <a16:colId xmlns:a16="http://schemas.microsoft.com/office/drawing/2014/main" val="3541100458"/>
                    </a:ext>
                  </a:extLst>
                </a:gridCol>
                <a:gridCol w="273912">
                  <a:extLst>
                    <a:ext uri="{9D8B030D-6E8A-4147-A177-3AD203B41FA5}">
                      <a16:colId xmlns:a16="http://schemas.microsoft.com/office/drawing/2014/main" val="3953652787"/>
                    </a:ext>
                  </a:extLst>
                </a:gridCol>
                <a:gridCol w="273912">
                  <a:extLst>
                    <a:ext uri="{9D8B030D-6E8A-4147-A177-3AD203B41FA5}">
                      <a16:colId xmlns:a16="http://schemas.microsoft.com/office/drawing/2014/main" val="268496914"/>
                    </a:ext>
                  </a:extLst>
                </a:gridCol>
                <a:gridCol w="273912">
                  <a:extLst>
                    <a:ext uri="{9D8B030D-6E8A-4147-A177-3AD203B41FA5}">
                      <a16:colId xmlns:a16="http://schemas.microsoft.com/office/drawing/2014/main" val="650847809"/>
                    </a:ext>
                  </a:extLst>
                </a:gridCol>
                <a:gridCol w="273912">
                  <a:extLst>
                    <a:ext uri="{9D8B030D-6E8A-4147-A177-3AD203B41FA5}">
                      <a16:colId xmlns:a16="http://schemas.microsoft.com/office/drawing/2014/main" val="3662387989"/>
                    </a:ext>
                  </a:extLst>
                </a:gridCol>
                <a:gridCol w="273912">
                  <a:extLst>
                    <a:ext uri="{9D8B030D-6E8A-4147-A177-3AD203B41FA5}">
                      <a16:colId xmlns:a16="http://schemas.microsoft.com/office/drawing/2014/main" val="1799418638"/>
                    </a:ext>
                  </a:extLst>
                </a:gridCol>
                <a:gridCol w="273912">
                  <a:extLst>
                    <a:ext uri="{9D8B030D-6E8A-4147-A177-3AD203B41FA5}">
                      <a16:colId xmlns:a16="http://schemas.microsoft.com/office/drawing/2014/main" val="730500951"/>
                    </a:ext>
                  </a:extLst>
                </a:gridCol>
                <a:gridCol w="273912">
                  <a:extLst>
                    <a:ext uri="{9D8B030D-6E8A-4147-A177-3AD203B41FA5}">
                      <a16:colId xmlns:a16="http://schemas.microsoft.com/office/drawing/2014/main" val="2039139480"/>
                    </a:ext>
                  </a:extLst>
                </a:gridCol>
                <a:gridCol w="273912">
                  <a:extLst>
                    <a:ext uri="{9D8B030D-6E8A-4147-A177-3AD203B41FA5}">
                      <a16:colId xmlns:a16="http://schemas.microsoft.com/office/drawing/2014/main" val="2556619058"/>
                    </a:ext>
                  </a:extLst>
                </a:gridCol>
                <a:gridCol w="273912">
                  <a:extLst>
                    <a:ext uri="{9D8B030D-6E8A-4147-A177-3AD203B41FA5}">
                      <a16:colId xmlns:a16="http://schemas.microsoft.com/office/drawing/2014/main" val="2811579947"/>
                    </a:ext>
                  </a:extLst>
                </a:gridCol>
                <a:gridCol w="273912">
                  <a:extLst>
                    <a:ext uri="{9D8B030D-6E8A-4147-A177-3AD203B41FA5}">
                      <a16:colId xmlns:a16="http://schemas.microsoft.com/office/drawing/2014/main" val="3368337080"/>
                    </a:ext>
                  </a:extLst>
                </a:gridCol>
                <a:gridCol w="273912">
                  <a:extLst>
                    <a:ext uri="{9D8B030D-6E8A-4147-A177-3AD203B41FA5}">
                      <a16:colId xmlns:a16="http://schemas.microsoft.com/office/drawing/2014/main" val="2683618895"/>
                    </a:ext>
                  </a:extLst>
                </a:gridCol>
                <a:gridCol w="273912">
                  <a:extLst>
                    <a:ext uri="{9D8B030D-6E8A-4147-A177-3AD203B41FA5}">
                      <a16:colId xmlns:a16="http://schemas.microsoft.com/office/drawing/2014/main" val="3457414050"/>
                    </a:ext>
                  </a:extLst>
                </a:gridCol>
              </a:tblGrid>
              <a:tr h="524014">
                <a:tc>
                  <a:txBody>
                    <a:bodyPr/>
                    <a:lstStyle/>
                    <a:p>
                      <a:pPr algn="l"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gridSpan="26">
                  <a:txBody>
                    <a:bodyPr/>
                    <a:lstStyle/>
                    <a:p>
                      <a:pPr algn="ctr" fontAlgn="b"/>
                      <a:r>
                        <a:rPr lang="en-US" sz="1100" b="1" i="0" u="none" strike="noStrike" dirty="0">
                          <a:solidFill>
                            <a:srgbClr val="000000"/>
                          </a:solidFill>
                          <a:effectLst/>
                          <a:latin typeface="Calibri" panose="020F0502020204030204" pitchFamily="34" charset="0"/>
                        </a:rPr>
                        <a:t>Week Number</a:t>
                      </a:r>
                    </a:p>
                    <a:p>
                      <a:pPr algn="ctr" fontAlgn="b"/>
                      <a:r>
                        <a:rPr lang="en-US" sz="1100" b="1" i="0" u="none" strike="noStrike" dirty="0">
                          <a:solidFill>
                            <a:srgbClr val="000000"/>
                          </a:solidFill>
                          <a:effectLst/>
                          <a:latin typeface="Calibri" panose="020F0502020204030204" pitchFamily="34" charset="0"/>
                        </a:rPr>
                        <a:t>(Calendar</a:t>
                      </a:r>
                      <a:r>
                        <a:rPr lang="en-US" sz="1100" b="1" i="0" u="none" strike="noStrike" baseline="0" dirty="0">
                          <a:solidFill>
                            <a:srgbClr val="000000"/>
                          </a:solidFill>
                          <a:effectLst/>
                          <a:latin typeface="Calibri" panose="020F0502020204030204" pitchFamily="34" charset="0"/>
                        </a:rPr>
                        <a:t> time increasing left to right)</a:t>
                      </a:r>
                      <a:endParaRPr lang="en-US" sz="11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tc hMerge="1">
                  <a:txBody>
                    <a:bodyPr/>
                    <a:lstStyle/>
                    <a:p>
                      <a:pPr algn="ctr" fontAlgn="b"/>
                      <a:endParaRPr lang="en-US" sz="800" b="1" i="0" u="none" strike="noStrike" dirty="0">
                        <a:solidFill>
                          <a:srgbClr val="000000"/>
                        </a:solidFill>
                        <a:effectLst/>
                        <a:latin typeface="Calibri" panose="020F0502020204030204" pitchFamily="34" charset="0"/>
                      </a:endParaRPr>
                    </a:p>
                  </a:txBody>
                  <a:tcPr marL="7339" marR="7339" marT="7339" marB="0" anchor="b">
                    <a:lnL>
                      <a:noFill/>
                    </a:lnL>
                    <a:lnR>
                      <a:noFill/>
                    </a:lnR>
                    <a:lnT>
                      <a:noFill/>
                    </a:lnT>
                    <a:lnB>
                      <a:noFill/>
                    </a:lnB>
                    <a:solidFill>
                      <a:srgbClr val="DDEBF7"/>
                    </a:solidFill>
                  </a:tcPr>
                </a:tc>
                <a:extLst>
                  <a:ext uri="{0D108BD9-81ED-4DB2-BD59-A6C34878D82A}">
                    <a16:rowId xmlns:a16="http://schemas.microsoft.com/office/drawing/2014/main" val="1237393977"/>
                  </a:ext>
                </a:extLst>
              </a:tr>
              <a:tr h="146783">
                <a:tc>
                  <a:txBody>
                    <a:bodyPr/>
                    <a:lstStyle/>
                    <a:p>
                      <a:pPr algn="ctr" fontAlgn="b"/>
                      <a:r>
                        <a:rPr lang="en-US" sz="800" b="1" i="0" u="none" strike="noStrike" dirty="0">
                          <a:solidFill>
                            <a:srgbClr val="000000"/>
                          </a:solidFill>
                          <a:effectLst/>
                          <a:latin typeface="Calibri" panose="020F0502020204030204" pitchFamily="34" charset="0"/>
                        </a:rPr>
                        <a:t>Day of Week</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3</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4</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5</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6</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7</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8</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9</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10</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11</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12</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13</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14</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15</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16</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17</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18</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19</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20</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21</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22</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23</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24</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25</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ctr" fontAlgn="b"/>
                      <a:r>
                        <a:rPr lang="en-US" sz="800" b="1" i="0" u="none" strike="noStrike">
                          <a:solidFill>
                            <a:srgbClr val="000000"/>
                          </a:solidFill>
                          <a:effectLst/>
                          <a:latin typeface="Calibri" panose="020F0502020204030204" pitchFamily="34" charset="0"/>
                        </a:rPr>
                        <a:t>26</a:t>
                      </a:r>
                    </a:p>
                  </a:txBody>
                  <a:tcPr marL="7339" marR="7339" marT="7339"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1277713460"/>
                  </a:ext>
                </a:extLst>
              </a:tr>
              <a:tr h="300904">
                <a:tc>
                  <a:txBody>
                    <a:bodyPr/>
                    <a:lstStyle/>
                    <a:p>
                      <a:pPr algn="ctr" fontAlgn="ctr"/>
                      <a:r>
                        <a:rPr lang="en-US" sz="1100" b="0" i="0" u="none" strike="noStrike" dirty="0">
                          <a:solidFill>
                            <a:srgbClr val="000000"/>
                          </a:solidFill>
                          <a:effectLst/>
                          <a:latin typeface="Calibri" panose="020F0502020204030204" pitchFamily="34" charset="0"/>
                        </a:rPr>
                        <a:t>Mon</a:t>
                      </a: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ED1"/>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BEC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AADB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CD9DC"/>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2C4"/>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B8BA"/>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D0D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D7DA"/>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0C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D2D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CE2E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DD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D8DA"/>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FD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D3D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FD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4C7"/>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2C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D7DA"/>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1C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C3C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BBBB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CF3F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CDFE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w="6350" cap="flat" cmpd="sng" algn="ctr">
                      <a:solidFill>
                        <a:srgbClr val="9BC2E6"/>
                      </a:solidFill>
                      <a:prstDash val="solid"/>
                      <a:round/>
                      <a:headEnd type="none" w="med" len="med"/>
                      <a:tailEnd type="none" w="med" len="med"/>
                    </a:lnT>
                    <a:lnB>
                      <a:noFill/>
                    </a:lnB>
                    <a:solidFill>
                      <a:srgbClr val="FCDEE0"/>
                    </a:solidFill>
                  </a:tcPr>
                </a:tc>
                <a:extLst>
                  <a:ext uri="{0D108BD9-81ED-4DB2-BD59-A6C34878D82A}">
                    <a16:rowId xmlns:a16="http://schemas.microsoft.com/office/drawing/2014/main" val="1081972008"/>
                  </a:ext>
                </a:extLst>
              </a:tr>
              <a:tr h="300904">
                <a:tc>
                  <a:txBody>
                    <a:bodyPr/>
                    <a:lstStyle/>
                    <a:p>
                      <a:pPr algn="ctr" fontAlgn="ctr"/>
                      <a:r>
                        <a:rPr lang="en-US" sz="1100" b="0" i="0" u="none" strike="noStrike" dirty="0">
                          <a:solidFill>
                            <a:srgbClr val="000000"/>
                          </a:solidFill>
                          <a:effectLst/>
                          <a:latin typeface="Calibri" panose="020F0502020204030204" pitchFamily="34" charset="0"/>
                        </a:rPr>
                        <a:t>Tues</a:t>
                      </a:r>
                    </a:p>
                  </a:txBody>
                  <a:tcPr marL="7339" marR="7339" marT="7339"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49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D8F"/>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598"/>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DC0"/>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C7E"/>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7A9"/>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C7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E9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87A"/>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D7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8696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29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78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39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5A7"/>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49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47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77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0A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3B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EAE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A8C"/>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6D6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1C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DAD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EC0"/>
                    </a:solidFill>
                  </a:tcPr>
                </a:tc>
                <a:extLst>
                  <a:ext uri="{0D108BD9-81ED-4DB2-BD59-A6C34878D82A}">
                    <a16:rowId xmlns:a16="http://schemas.microsoft.com/office/drawing/2014/main" val="2957212243"/>
                  </a:ext>
                </a:extLst>
              </a:tr>
              <a:tr h="300904">
                <a:tc>
                  <a:txBody>
                    <a:bodyPr/>
                    <a:lstStyle/>
                    <a:p>
                      <a:pPr algn="ctr" fontAlgn="ctr"/>
                      <a:r>
                        <a:rPr lang="en-US" sz="1100" b="0" i="0" u="none" strike="noStrike" dirty="0">
                          <a:solidFill>
                            <a:srgbClr val="000000"/>
                          </a:solidFill>
                          <a:effectLst/>
                          <a:latin typeface="Calibri" panose="020F0502020204030204" pitchFamily="34" charset="0"/>
                        </a:rPr>
                        <a:t>Wed</a:t>
                      </a:r>
                    </a:p>
                  </a:txBody>
                  <a:tcPr marL="7339" marR="7339" marT="7339"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8F9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EB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9A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29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F81"/>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98B"/>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CAE"/>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97B"/>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BAE"/>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88A"/>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1A4"/>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CC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B7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9CC"/>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587"/>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6E7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B9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A8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C9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9B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29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688"/>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89A"/>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BBE"/>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3B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BBE"/>
                    </a:solidFill>
                  </a:tcPr>
                </a:tc>
                <a:extLst>
                  <a:ext uri="{0D108BD9-81ED-4DB2-BD59-A6C34878D82A}">
                    <a16:rowId xmlns:a16="http://schemas.microsoft.com/office/drawing/2014/main" val="1957244907"/>
                  </a:ext>
                </a:extLst>
              </a:tr>
              <a:tr h="300904">
                <a:tc>
                  <a:txBody>
                    <a:bodyPr/>
                    <a:lstStyle/>
                    <a:p>
                      <a:pPr algn="ctr" fontAlgn="ctr"/>
                      <a:r>
                        <a:rPr lang="en-US" sz="1100" b="0" i="0" u="none" strike="noStrike" dirty="0">
                          <a:solidFill>
                            <a:srgbClr val="000000"/>
                          </a:solidFill>
                          <a:effectLst/>
                          <a:latin typeface="Calibri" panose="020F0502020204030204" pitchFamily="34" charset="0"/>
                        </a:rPr>
                        <a:t>Thurs</a:t>
                      </a:r>
                    </a:p>
                  </a:txBody>
                  <a:tcPr marL="7339" marR="7339" marT="7339"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9B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2A4"/>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717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D9F"/>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3A5"/>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B9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A9C"/>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6C9"/>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FCFF"/>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89B"/>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9AC"/>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2A5"/>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6A9"/>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688"/>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9898B"/>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8BA"/>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6A8"/>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9B9E"/>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0A3"/>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4A6"/>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4B7"/>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6A8"/>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1A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DADD"/>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8CA"/>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AAFB2"/>
                    </a:solidFill>
                  </a:tcPr>
                </a:tc>
                <a:extLst>
                  <a:ext uri="{0D108BD9-81ED-4DB2-BD59-A6C34878D82A}">
                    <a16:rowId xmlns:a16="http://schemas.microsoft.com/office/drawing/2014/main" val="1846096018"/>
                  </a:ext>
                </a:extLst>
              </a:tr>
              <a:tr h="300904">
                <a:tc>
                  <a:txBody>
                    <a:bodyPr/>
                    <a:lstStyle/>
                    <a:p>
                      <a:pPr algn="ctr" fontAlgn="ctr"/>
                      <a:r>
                        <a:rPr lang="en-US" sz="1100" b="0" i="0" u="none" strike="noStrike" dirty="0">
                          <a:solidFill>
                            <a:srgbClr val="000000"/>
                          </a:solidFill>
                          <a:effectLst/>
                          <a:latin typeface="Calibri" panose="020F0502020204030204" pitchFamily="34" charset="0"/>
                        </a:rPr>
                        <a:t>Fri</a:t>
                      </a:r>
                    </a:p>
                  </a:txBody>
                  <a:tcPr marL="7339" marR="7339" marT="7339"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EC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4C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ED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5C8"/>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D0D2"/>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BFC1"/>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ED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0C3"/>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D3D6"/>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9CB"/>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CCF"/>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DBDE"/>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D3D6"/>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6C9"/>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D0D2"/>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DCDF"/>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7CA"/>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DDE0"/>
                    </a:solidFill>
                  </a:tcPr>
                </a:tc>
                <a:tc>
                  <a:txBody>
                    <a:bodyPr/>
                    <a:lstStyle/>
                    <a:p>
                      <a:pPr algn="ctr" fontAlgn="ctr"/>
                      <a:endParaRPr lang="en-US" sz="800" b="0" i="0" u="none" strike="noStrike">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D1D3"/>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3C5"/>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CCF"/>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BC6C9"/>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EDEF"/>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E8EB"/>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EEF1"/>
                    </a:solidFill>
                  </a:tcPr>
                </a:tc>
                <a:tc>
                  <a:txBody>
                    <a:bodyPr/>
                    <a:lstStyle/>
                    <a:p>
                      <a:pPr algn="ctr" fontAlgn="ctr"/>
                      <a:endParaRPr lang="en-US" sz="800" b="0" i="0" u="none" strike="noStrike" dirty="0">
                        <a:solidFill>
                          <a:srgbClr val="000000"/>
                        </a:solidFill>
                        <a:effectLst/>
                        <a:latin typeface="Calibri" panose="020F0502020204030204" pitchFamily="34" charset="0"/>
                      </a:endParaRPr>
                    </a:p>
                  </a:txBody>
                  <a:tcPr marL="7339" marR="7339" marT="7339" marB="0" anchor="ctr">
                    <a:lnL>
                      <a:noFill/>
                    </a:lnL>
                    <a:lnR>
                      <a:noFill/>
                    </a:lnR>
                    <a:lnT>
                      <a:noFill/>
                    </a:lnT>
                    <a:lnB>
                      <a:noFill/>
                    </a:lnB>
                    <a:solidFill>
                      <a:srgbClr val="FCDFE2"/>
                    </a:solidFill>
                  </a:tcPr>
                </a:tc>
                <a:extLst>
                  <a:ext uri="{0D108BD9-81ED-4DB2-BD59-A6C34878D82A}">
                    <a16:rowId xmlns:a16="http://schemas.microsoft.com/office/drawing/2014/main" val="1597149134"/>
                  </a:ext>
                </a:extLst>
              </a:tr>
            </a:tbl>
          </a:graphicData>
        </a:graphic>
      </p:graphicFrame>
      <p:sp>
        <p:nvSpPr>
          <p:cNvPr id="2" name="Title 1"/>
          <p:cNvSpPr>
            <a:spLocks noGrp="1"/>
          </p:cNvSpPr>
          <p:nvPr>
            <p:ph type="title"/>
          </p:nvPr>
        </p:nvSpPr>
        <p:spPr/>
        <p:txBody>
          <a:bodyPr/>
          <a:lstStyle/>
          <a:p>
            <a:r>
              <a:rPr lang="en-US" dirty="0"/>
              <a:t>Heat map: Same color with varying intensity</a:t>
            </a:r>
          </a:p>
        </p:txBody>
      </p:sp>
      <p:sp>
        <p:nvSpPr>
          <p:cNvPr id="6" name="TextBox 5"/>
          <p:cNvSpPr txBox="1"/>
          <p:nvPr/>
        </p:nvSpPr>
        <p:spPr>
          <a:xfrm>
            <a:off x="547730" y="905164"/>
            <a:ext cx="8014379" cy="646545"/>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A heat map represents values with colors or intensities. Sometimes heat maps can be shaped like a geographical map to represent a country or region.</a:t>
            </a:r>
          </a:p>
        </p:txBody>
      </p:sp>
      <p:sp>
        <p:nvSpPr>
          <p:cNvPr id="8" name="TextBox 7"/>
          <p:cNvSpPr txBox="1"/>
          <p:nvPr/>
        </p:nvSpPr>
        <p:spPr>
          <a:xfrm>
            <a:off x="1191492" y="4521342"/>
            <a:ext cx="2616675" cy="2147313"/>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Showing three dimensions: x &amp; y axis plus the color intensity</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Represent geographical data</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Recognizing patterns</a:t>
            </a:r>
          </a:p>
          <a:p>
            <a:pPr algn="l" defTabSz="914400" rtl="0" eaLnBrk="1" latinLnBrk="0" hangingPunct="1">
              <a:spcBef>
                <a:spcPts val="800"/>
              </a:spcBef>
            </a:pPr>
            <a:endParaRPr lang="en-US" sz="1400" dirty="0">
              <a:latin typeface="Arial" panose="020B0604020202020204" pitchFamily="34" charset="0"/>
              <a:cs typeface="Arial" panose="020B0604020202020204" pitchFamily="34" charset="0"/>
            </a:endParaRPr>
          </a:p>
        </p:txBody>
      </p:sp>
      <p:sp>
        <p:nvSpPr>
          <p:cNvPr id="9" name="TextBox 8"/>
          <p:cNvSpPr txBox="1"/>
          <p:nvPr/>
        </p:nvSpPr>
        <p:spPr>
          <a:xfrm>
            <a:off x="4858328" y="4521342"/>
            <a:ext cx="2616675" cy="379614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Not so good for:</a:t>
            </a:r>
          </a:p>
          <a:p>
            <a:pPr marL="342900" indent="-231775" algn="l" defTabSz="914400" rtl="0" eaLnBrk="1" latinLnBrk="0" hangingPunct="1">
              <a:spcBef>
                <a:spcPts val="800"/>
              </a:spcBef>
              <a:buFont typeface="Wingdings" pitchFamily="2" charset="2"/>
              <a:buChar char="§"/>
            </a:pPr>
            <a:r>
              <a:rPr lang="en-US" sz="1400" dirty="0">
                <a:latin typeface="Arial" panose="020B0604020202020204" pitchFamily="34" charset="0"/>
                <a:cs typeface="Arial" panose="020B0604020202020204" pitchFamily="34" charset="0"/>
              </a:rPr>
              <a:t>Showing precise values (numeric values can be displayed to help)</a:t>
            </a:r>
          </a:p>
          <a:p>
            <a:pPr marL="342900" indent="-231775" algn="l" defTabSz="914400" rtl="0" eaLnBrk="1" latinLnBrk="0" hangingPunct="1">
              <a:spcBef>
                <a:spcPts val="800"/>
              </a:spcBef>
              <a:buFont typeface="Wingdings" pitchFamily="2" charset="2"/>
              <a:buChar char="§"/>
            </a:pPr>
            <a:r>
              <a:rPr lang="en-US" sz="1400" kern="1200" dirty="0">
                <a:solidFill>
                  <a:schemeClr val="tx1"/>
                </a:solidFill>
                <a:latin typeface="Arial" panose="020B0604020202020204" pitchFamily="34" charset="0"/>
                <a:cs typeface="Arial" panose="020B0604020202020204" pitchFamily="34" charset="0"/>
              </a:rPr>
              <a:t>Two dimensional data: another chart type would be better</a:t>
            </a:r>
          </a:p>
        </p:txBody>
      </p:sp>
      <p:sp>
        <p:nvSpPr>
          <p:cNvPr id="3" name="Explosion 2 2"/>
          <p:cNvSpPr/>
          <p:nvPr/>
        </p:nvSpPr>
        <p:spPr>
          <a:xfrm rot="1623909">
            <a:off x="5840166" y="1449043"/>
            <a:ext cx="3269672" cy="174673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latin typeface="Arial" panose="020B0604020202020204" pitchFamily="34" charset="0"/>
                <a:cs typeface="Arial" panose="020B0604020202020204" pitchFamily="34" charset="0"/>
              </a:rPr>
              <a:t>Remember some people cannot see colors!</a:t>
            </a:r>
          </a:p>
        </p:txBody>
      </p:sp>
      <p:sp>
        <p:nvSpPr>
          <p:cNvPr id="10" name="TextBox 9"/>
          <p:cNvSpPr txBox="1"/>
          <p:nvPr/>
        </p:nvSpPr>
        <p:spPr>
          <a:xfrm>
            <a:off x="6635711" y="4168875"/>
            <a:ext cx="1851469" cy="153888"/>
          </a:xfrm>
          <a:prstGeom prst="rect">
            <a:avLst/>
          </a:prstGeom>
          <a:noFill/>
        </p:spPr>
        <p:txBody>
          <a:bodyPr wrap="none" lIns="0" tIns="0" rIns="0" bIns="0" rtlCol="0">
            <a:spAutoFit/>
          </a:bodyPr>
          <a:lstStyle/>
          <a:p>
            <a:pPr>
              <a:lnSpc>
                <a:spcPct val="100000"/>
              </a:lnSpc>
              <a:spcBef>
                <a:spcPts val="1200"/>
              </a:spcBef>
              <a:buSzPct val="100000"/>
            </a:pPr>
            <a:r>
              <a:rPr lang="en-US" sz="1000" dirty="0">
                <a:latin typeface="Arial" panose="020B0604020202020204" pitchFamily="34" charset="0"/>
                <a:cs typeface="Arial" panose="020B0604020202020204" pitchFamily="34" charset="0"/>
              </a:rPr>
              <a:t>Legend: Dark = max; Light = min</a:t>
            </a:r>
          </a:p>
        </p:txBody>
      </p:sp>
    </p:spTree>
    <p:extLst>
      <p:ext uri="{BB962C8B-B14F-4D97-AF65-F5344CB8AC3E}">
        <p14:creationId xmlns:p14="http://schemas.microsoft.com/office/powerpoint/2010/main" val="2930218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 &amp; Don’t” lists</a:t>
            </a:r>
          </a:p>
        </p:txBody>
      </p:sp>
      <p:sp>
        <p:nvSpPr>
          <p:cNvPr id="4" name="Content Placeholder 3"/>
          <p:cNvSpPr>
            <a:spLocks noGrp="1"/>
          </p:cNvSpPr>
          <p:nvPr>
            <p:ph sz="half" idx="1"/>
          </p:nvPr>
        </p:nvSpPr>
        <p:spPr/>
        <p:txBody>
          <a:bodyPr/>
          <a:lstStyle/>
          <a:p>
            <a:r>
              <a:rPr lang="en-US" dirty="0"/>
              <a:t>Do</a:t>
            </a:r>
          </a:p>
          <a:p>
            <a:pPr lvl="1"/>
            <a:r>
              <a:rPr lang="en-US" dirty="0"/>
              <a:t>Use the appropriate chart type</a:t>
            </a:r>
          </a:p>
          <a:p>
            <a:pPr lvl="1"/>
            <a:r>
              <a:rPr lang="en-US" dirty="0"/>
              <a:t>Use consistent chart types</a:t>
            </a:r>
          </a:p>
          <a:p>
            <a:pPr lvl="1"/>
            <a:r>
              <a:rPr lang="en-US" dirty="0"/>
              <a:t>Avoid distortion</a:t>
            </a:r>
          </a:p>
          <a:p>
            <a:pPr lvl="1"/>
            <a:r>
              <a:rPr lang="en-US" dirty="0"/>
              <a:t>Use consistent ranges when comparing charts</a:t>
            </a:r>
          </a:p>
          <a:p>
            <a:pPr lvl="1"/>
            <a:r>
              <a:rPr lang="en-US" dirty="0"/>
              <a:t>Keep it simple (avoid 3D effects)</a:t>
            </a:r>
          </a:p>
          <a:p>
            <a:pPr lvl="1"/>
            <a:endParaRPr lang="en-US" dirty="0"/>
          </a:p>
        </p:txBody>
      </p:sp>
      <p:sp>
        <p:nvSpPr>
          <p:cNvPr id="5" name="Content Placeholder 4"/>
          <p:cNvSpPr>
            <a:spLocks noGrp="1"/>
          </p:cNvSpPr>
          <p:nvPr>
            <p:ph sz="half" idx="2"/>
          </p:nvPr>
        </p:nvSpPr>
        <p:spPr/>
        <p:txBody>
          <a:bodyPr/>
          <a:lstStyle/>
          <a:p>
            <a:r>
              <a:rPr lang="en-US" dirty="0"/>
              <a:t>Don’t</a:t>
            </a:r>
          </a:p>
          <a:p>
            <a:pPr lvl="1"/>
            <a:r>
              <a:rPr lang="en-US" dirty="0"/>
              <a:t>Forget labels</a:t>
            </a:r>
          </a:p>
          <a:p>
            <a:pPr lvl="1"/>
            <a:r>
              <a:rPr lang="en-US" dirty="0"/>
              <a:t>Overuse colors</a:t>
            </a:r>
          </a:p>
          <a:p>
            <a:pPr lvl="1"/>
            <a:r>
              <a:rPr lang="en-US" dirty="0"/>
              <a:t>Skip values on the x-axis</a:t>
            </a:r>
          </a:p>
          <a:p>
            <a:pPr lvl="1"/>
            <a:r>
              <a:rPr lang="en-US" dirty="0"/>
              <a:t>Make font size too small</a:t>
            </a:r>
          </a:p>
          <a:p>
            <a:pPr lvl="1"/>
            <a:r>
              <a:rPr lang="en-US" dirty="0"/>
              <a:t>Get too fancy</a:t>
            </a:r>
          </a:p>
        </p:txBody>
      </p:sp>
    </p:spTree>
    <p:extLst>
      <p:ext uri="{BB962C8B-B14F-4D97-AF65-F5344CB8AC3E}">
        <p14:creationId xmlns:p14="http://schemas.microsoft.com/office/powerpoint/2010/main" val="2079656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 Use consistent chart types</a:t>
            </a:r>
          </a:p>
        </p:txBody>
      </p:sp>
      <p:pic>
        <p:nvPicPr>
          <p:cNvPr id="6" name="Picture 5"/>
          <p:cNvPicPr>
            <a:picLocks noChangeAspect="1"/>
          </p:cNvPicPr>
          <p:nvPr/>
        </p:nvPicPr>
        <p:blipFill>
          <a:blip r:embed="rId2"/>
          <a:stretch>
            <a:fillRect/>
          </a:stretch>
        </p:blipFill>
        <p:spPr>
          <a:xfrm>
            <a:off x="628061" y="2346036"/>
            <a:ext cx="2381554" cy="4348236"/>
          </a:xfrm>
          <a:prstGeom prst="rect">
            <a:avLst/>
          </a:prstGeom>
        </p:spPr>
      </p:pic>
      <p:pic>
        <p:nvPicPr>
          <p:cNvPr id="7" name="Picture 6"/>
          <p:cNvPicPr>
            <a:picLocks noChangeAspect="1"/>
          </p:cNvPicPr>
          <p:nvPr/>
        </p:nvPicPr>
        <p:blipFill>
          <a:blip r:embed="rId3"/>
          <a:stretch>
            <a:fillRect/>
          </a:stretch>
        </p:blipFill>
        <p:spPr>
          <a:xfrm>
            <a:off x="5879141" y="2346036"/>
            <a:ext cx="2380120" cy="4348236"/>
          </a:xfrm>
          <a:prstGeom prst="rect">
            <a:avLst/>
          </a:prstGeom>
        </p:spPr>
      </p:pic>
      <p:sp>
        <p:nvSpPr>
          <p:cNvPr id="8" name="TextBox 7"/>
          <p:cNvSpPr txBox="1"/>
          <p:nvPr/>
        </p:nvSpPr>
        <p:spPr>
          <a:xfrm>
            <a:off x="547730" y="905164"/>
            <a:ext cx="8014379" cy="74143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Human’s have to “recalibrate” each time they see a new chart type. The group on the left is much easier to read because no recalibration is needed when moving from chart to chart.</a:t>
            </a:r>
          </a:p>
        </p:txBody>
      </p:sp>
      <p:sp>
        <p:nvSpPr>
          <p:cNvPr id="9" name="TextBox 8"/>
          <p:cNvSpPr txBox="1"/>
          <p:nvPr/>
        </p:nvSpPr>
        <p:spPr>
          <a:xfrm>
            <a:off x="409184" y="1975318"/>
            <a:ext cx="3294597" cy="370718"/>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Better: Use consistent chart type</a:t>
            </a:r>
          </a:p>
        </p:txBody>
      </p:sp>
      <p:sp>
        <p:nvSpPr>
          <p:cNvPr id="10" name="TextBox 9"/>
          <p:cNvSpPr txBox="1"/>
          <p:nvPr/>
        </p:nvSpPr>
        <p:spPr>
          <a:xfrm>
            <a:off x="5678531" y="1975318"/>
            <a:ext cx="3294597" cy="370718"/>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Worse: Vary chart types</a:t>
            </a:r>
          </a:p>
        </p:txBody>
      </p:sp>
    </p:spTree>
    <p:extLst>
      <p:ext uri="{BB962C8B-B14F-4D97-AF65-F5344CB8AC3E}">
        <p14:creationId xmlns:p14="http://schemas.microsoft.com/office/powerpoint/2010/main" val="1881367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 Avoid distortion</a:t>
            </a:r>
          </a:p>
        </p:txBody>
      </p:sp>
      <p:sp>
        <p:nvSpPr>
          <p:cNvPr id="8" name="TextBox 7"/>
          <p:cNvSpPr txBox="1"/>
          <p:nvPr/>
        </p:nvSpPr>
        <p:spPr>
          <a:xfrm>
            <a:off x="547730" y="905164"/>
            <a:ext cx="8014379" cy="74143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For bar charts, be careful to have the vertical (y-axis) start at zero. The charts below show the same data but send very different messages.</a:t>
            </a:r>
          </a:p>
        </p:txBody>
      </p:sp>
      <p:sp>
        <p:nvSpPr>
          <p:cNvPr id="9" name="TextBox 8"/>
          <p:cNvSpPr txBox="1"/>
          <p:nvPr/>
        </p:nvSpPr>
        <p:spPr>
          <a:xfrm>
            <a:off x="409184" y="1975318"/>
            <a:ext cx="3474549" cy="370718"/>
          </a:xfrm>
          <a:prstGeom prst="rect">
            <a:avLst/>
          </a:prstGeom>
        </p:spPr>
        <p:txBody>
          <a:bodyPr vert="horz" wrap="square" lIns="91440" tIns="45720" rIns="91440" bIns="45720" rtlCol="0">
            <a:normAutofit/>
          </a:bodyPr>
          <a:lstStyle/>
          <a:p>
            <a:pPr algn="ctr"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Start y-axis at zero</a:t>
            </a:r>
          </a:p>
        </p:txBody>
      </p:sp>
      <p:sp>
        <p:nvSpPr>
          <p:cNvPr id="10" name="TextBox 9"/>
          <p:cNvSpPr txBox="1"/>
          <p:nvPr/>
        </p:nvSpPr>
        <p:spPr>
          <a:xfrm>
            <a:off x="4987637" y="1975318"/>
            <a:ext cx="3985492" cy="370718"/>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Unacceptable: Start y-axis at non-zero value</a:t>
            </a:r>
          </a:p>
        </p:txBody>
      </p:sp>
      <p:pic>
        <p:nvPicPr>
          <p:cNvPr id="3" name="Picture 2"/>
          <p:cNvPicPr>
            <a:picLocks noChangeAspect="1"/>
          </p:cNvPicPr>
          <p:nvPr/>
        </p:nvPicPr>
        <p:blipFill>
          <a:blip r:embed="rId2"/>
          <a:stretch>
            <a:fillRect/>
          </a:stretch>
        </p:blipFill>
        <p:spPr>
          <a:xfrm>
            <a:off x="409184" y="2759038"/>
            <a:ext cx="3474549" cy="2088426"/>
          </a:xfrm>
          <a:prstGeom prst="rect">
            <a:avLst/>
          </a:prstGeom>
        </p:spPr>
      </p:pic>
      <p:pic>
        <p:nvPicPr>
          <p:cNvPr id="4" name="Picture 3"/>
          <p:cNvPicPr>
            <a:picLocks noChangeAspect="1"/>
          </p:cNvPicPr>
          <p:nvPr/>
        </p:nvPicPr>
        <p:blipFill>
          <a:blip r:embed="rId3"/>
          <a:stretch>
            <a:fillRect/>
          </a:stretch>
        </p:blipFill>
        <p:spPr>
          <a:xfrm>
            <a:off x="5302781" y="2759038"/>
            <a:ext cx="3474549" cy="2088426"/>
          </a:xfrm>
          <a:prstGeom prst="rect">
            <a:avLst/>
          </a:prstGeom>
        </p:spPr>
      </p:pic>
    </p:spTree>
    <p:extLst>
      <p:ext uri="{BB962C8B-B14F-4D97-AF65-F5344CB8AC3E}">
        <p14:creationId xmlns:p14="http://schemas.microsoft.com/office/powerpoint/2010/main" val="4285460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 Keep it simple</a:t>
            </a:r>
          </a:p>
        </p:txBody>
      </p:sp>
      <p:sp>
        <p:nvSpPr>
          <p:cNvPr id="8" name="TextBox 7"/>
          <p:cNvSpPr txBox="1"/>
          <p:nvPr/>
        </p:nvSpPr>
        <p:spPr>
          <a:xfrm>
            <a:off x="547730" y="905164"/>
            <a:ext cx="8014379" cy="74143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Most of the time, “fancy” features distract the viewer from the message.</a:t>
            </a:r>
          </a:p>
        </p:txBody>
      </p:sp>
      <p:sp>
        <p:nvSpPr>
          <p:cNvPr id="9" name="TextBox 8"/>
          <p:cNvSpPr txBox="1"/>
          <p:nvPr/>
        </p:nvSpPr>
        <p:spPr>
          <a:xfrm>
            <a:off x="409184" y="1975318"/>
            <a:ext cx="3474549" cy="370718"/>
          </a:xfrm>
          <a:prstGeom prst="rect">
            <a:avLst/>
          </a:prstGeom>
        </p:spPr>
        <p:txBody>
          <a:bodyPr vert="horz" wrap="square" lIns="91440" tIns="45720" rIns="91440" bIns="45720" rtlCol="0">
            <a:normAutofit/>
          </a:bodyPr>
          <a:lstStyle/>
          <a:p>
            <a:pPr algn="ctr"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Good: Nice and simple</a:t>
            </a:r>
          </a:p>
        </p:txBody>
      </p:sp>
      <p:sp>
        <p:nvSpPr>
          <p:cNvPr id="10" name="TextBox 9"/>
          <p:cNvSpPr txBox="1"/>
          <p:nvPr/>
        </p:nvSpPr>
        <p:spPr>
          <a:xfrm>
            <a:off x="4987637" y="1975318"/>
            <a:ext cx="3985492" cy="370718"/>
          </a:xfrm>
          <a:prstGeom prst="rect">
            <a:avLst/>
          </a:prstGeom>
        </p:spPr>
        <p:txBody>
          <a:bodyPr vert="horz" wrap="square" lIns="91440" tIns="45720" rIns="91440" bIns="45720" rtlCol="0">
            <a:normAutofit/>
          </a:bodyPr>
          <a:lstStyle/>
          <a:p>
            <a:pPr algn="ctr"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Bad: 3D effect makes it difficult to read</a:t>
            </a:r>
          </a:p>
        </p:txBody>
      </p:sp>
      <p:pic>
        <p:nvPicPr>
          <p:cNvPr id="3" name="Picture 2"/>
          <p:cNvPicPr>
            <a:picLocks noChangeAspect="1"/>
          </p:cNvPicPr>
          <p:nvPr/>
        </p:nvPicPr>
        <p:blipFill>
          <a:blip r:embed="rId2"/>
          <a:stretch>
            <a:fillRect/>
          </a:stretch>
        </p:blipFill>
        <p:spPr>
          <a:xfrm>
            <a:off x="409184" y="2759038"/>
            <a:ext cx="3474549" cy="2088426"/>
          </a:xfrm>
          <a:prstGeom prst="rect">
            <a:avLst/>
          </a:prstGeom>
        </p:spPr>
      </p:pic>
      <p:pic>
        <p:nvPicPr>
          <p:cNvPr id="5" name="Picture 4"/>
          <p:cNvPicPr>
            <a:picLocks noChangeAspect="1"/>
          </p:cNvPicPr>
          <p:nvPr/>
        </p:nvPicPr>
        <p:blipFill>
          <a:blip r:embed="rId3"/>
          <a:stretch>
            <a:fillRect/>
          </a:stretch>
        </p:blipFill>
        <p:spPr>
          <a:xfrm>
            <a:off x="5243108" y="2759037"/>
            <a:ext cx="3474550" cy="2088427"/>
          </a:xfrm>
          <a:prstGeom prst="rect">
            <a:avLst/>
          </a:prstGeom>
        </p:spPr>
      </p:pic>
    </p:spTree>
    <p:extLst>
      <p:ext uri="{BB962C8B-B14F-4D97-AF65-F5344CB8AC3E}">
        <p14:creationId xmlns:p14="http://schemas.microsoft.com/office/powerpoint/2010/main" val="1882707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403406079"/>
              </p:ext>
            </p:extLst>
          </p:nvPr>
        </p:nvGraphicFramePr>
        <p:xfrm>
          <a:off x="547688" y="1646238"/>
          <a:ext cx="8229600" cy="4141446"/>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353950760"/>
                    </a:ext>
                  </a:extLst>
                </a:gridCol>
                <a:gridCol w="4114800">
                  <a:extLst>
                    <a:ext uri="{9D8B030D-6E8A-4147-A177-3AD203B41FA5}">
                      <a16:colId xmlns:a16="http://schemas.microsoft.com/office/drawing/2014/main" val="3419498112"/>
                    </a:ext>
                  </a:extLst>
                </a:gridCol>
              </a:tblGrid>
              <a:tr h="219507">
                <a:tc>
                  <a:txBody>
                    <a:bodyPr/>
                    <a:lstStyle/>
                    <a:p>
                      <a:r>
                        <a:rPr lang="en-US" dirty="0"/>
                        <a:t>Software</a:t>
                      </a:r>
                    </a:p>
                  </a:txBody>
                  <a:tcPr/>
                </a:tc>
                <a:tc>
                  <a:txBody>
                    <a:bodyPr/>
                    <a:lstStyle/>
                    <a:p>
                      <a:r>
                        <a:rPr lang="en-US" dirty="0"/>
                        <a:t>Brief Description</a:t>
                      </a:r>
                    </a:p>
                  </a:txBody>
                  <a:tcPr/>
                </a:tc>
                <a:extLst>
                  <a:ext uri="{0D108BD9-81ED-4DB2-BD59-A6C34878D82A}">
                    <a16:rowId xmlns:a16="http://schemas.microsoft.com/office/drawing/2014/main" val="2453011857"/>
                  </a:ext>
                </a:extLst>
              </a:tr>
              <a:tr h="634361">
                <a:tc>
                  <a:txBody>
                    <a:bodyPr/>
                    <a:lstStyle/>
                    <a:p>
                      <a:pPr algn="ctr"/>
                      <a:r>
                        <a:rPr lang="en-US" dirty="0"/>
                        <a:t>Microsoft Excel</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(used for these</a:t>
                      </a:r>
                      <a:r>
                        <a:rPr lang="en-US" baseline="0" dirty="0"/>
                        <a:t> slides)</a:t>
                      </a:r>
                      <a:endParaRPr lang="en-US" dirty="0"/>
                    </a:p>
                  </a:txBody>
                  <a:tcPr anchor="ctr"/>
                </a:tc>
                <a:tc>
                  <a:txBody>
                    <a:bodyPr/>
                    <a:lstStyle/>
                    <a:p>
                      <a:pPr algn="ctr"/>
                      <a:r>
                        <a:rPr lang="en-US" dirty="0"/>
                        <a:t>Spreadsheet</a:t>
                      </a:r>
                    </a:p>
                  </a:txBody>
                  <a:tcPr anchor="ctr"/>
                </a:tc>
                <a:extLst>
                  <a:ext uri="{0D108BD9-81ED-4DB2-BD59-A6C34878D82A}">
                    <a16:rowId xmlns:a16="http://schemas.microsoft.com/office/drawing/2014/main" val="2444859637"/>
                  </a:ext>
                </a:extLst>
              </a:tr>
              <a:tr h="634361">
                <a:tc>
                  <a:txBody>
                    <a:bodyPr/>
                    <a:lstStyle/>
                    <a:p>
                      <a:pPr algn="ctr"/>
                      <a:r>
                        <a:rPr lang="en-US" dirty="0"/>
                        <a:t>Tableau</a:t>
                      </a:r>
                    </a:p>
                  </a:txBody>
                  <a:tcPr anchor="ctr"/>
                </a:tc>
                <a:tc>
                  <a:txBody>
                    <a:bodyPr/>
                    <a:lstStyle/>
                    <a:p>
                      <a:pPr algn="ctr"/>
                      <a:r>
                        <a:rPr lang="en-US" dirty="0"/>
                        <a:t>Dashboard software</a:t>
                      </a:r>
                    </a:p>
                  </a:txBody>
                  <a:tcPr anchor="ctr"/>
                </a:tc>
                <a:extLst>
                  <a:ext uri="{0D108BD9-81ED-4DB2-BD59-A6C34878D82A}">
                    <a16:rowId xmlns:a16="http://schemas.microsoft.com/office/drawing/2014/main" val="1945875244"/>
                  </a:ext>
                </a:extLst>
              </a:tr>
              <a:tr h="634361">
                <a:tc>
                  <a:txBody>
                    <a:bodyPr/>
                    <a:lstStyle/>
                    <a:p>
                      <a:pPr algn="ctr"/>
                      <a:r>
                        <a:rPr lang="en-US" dirty="0" err="1"/>
                        <a:t>Spotfire</a:t>
                      </a:r>
                      <a:endParaRPr 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Dashboard software</a:t>
                      </a:r>
                    </a:p>
                  </a:txBody>
                  <a:tcPr anchor="ctr"/>
                </a:tc>
                <a:extLst>
                  <a:ext uri="{0D108BD9-81ED-4DB2-BD59-A6C34878D82A}">
                    <a16:rowId xmlns:a16="http://schemas.microsoft.com/office/drawing/2014/main" val="3170205631"/>
                  </a:ext>
                </a:extLst>
              </a:tr>
              <a:tr h="634361">
                <a:tc>
                  <a:txBody>
                    <a:bodyPr/>
                    <a:lstStyle/>
                    <a:p>
                      <a:pPr algn="ctr"/>
                      <a:r>
                        <a:rPr lang="en-US" dirty="0"/>
                        <a:t>R</a:t>
                      </a:r>
                    </a:p>
                  </a:txBody>
                  <a:tcPr anchor="ctr"/>
                </a:tc>
                <a:tc>
                  <a:txBody>
                    <a:bodyPr/>
                    <a:lstStyle/>
                    <a:p>
                      <a:pPr algn="ctr"/>
                      <a:r>
                        <a:rPr lang="en-US" dirty="0"/>
                        <a:t>Statistical software</a:t>
                      </a:r>
                    </a:p>
                  </a:txBody>
                  <a:tcPr anchor="ctr"/>
                </a:tc>
                <a:extLst>
                  <a:ext uri="{0D108BD9-81ED-4DB2-BD59-A6C34878D82A}">
                    <a16:rowId xmlns:a16="http://schemas.microsoft.com/office/drawing/2014/main" val="455987189"/>
                  </a:ext>
                </a:extLst>
              </a:tr>
              <a:tr h="634361">
                <a:tc>
                  <a:txBody>
                    <a:bodyPr/>
                    <a:lstStyle/>
                    <a:p>
                      <a:pPr algn="ctr"/>
                      <a:r>
                        <a:rPr lang="en-US" dirty="0" err="1"/>
                        <a:t>Matlab</a:t>
                      </a:r>
                      <a:endParaRPr lang="en-US" dirty="0"/>
                    </a:p>
                  </a:txBody>
                  <a:tcPr anchor="ctr"/>
                </a:tc>
                <a:tc>
                  <a:txBody>
                    <a:bodyPr/>
                    <a:lstStyle/>
                    <a:p>
                      <a:pPr algn="ctr"/>
                      <a:r>
                        <a:rPr lang="en-US" dirty="0"/>
                        <a:t>Matrix math</a:t>
                      </a:r>
                    </a:p>
                  </a:txBody>
                  <a:tcPr anchor="ctr"/>
                </a:tc>
                <a:extLst>
                  <a:ext uri="{0D108BD9-81ED-4DB2-BD59-A6C34878D82A}">
                    <a16:rowId xmlns:a16="http://schemas.microsoft.com/office/drawing/2014/main" val="327314418"/>
                  </a:ext>
                </a:extLst>
              </a:tr>
              <a:tr h="634361">
                <a:tc>
                  <a:txBody>
                    <a:bodyPr/>
                    <a:lstStyle/>
                    <a:p>
                      <a:pPr algn="ctr"/>
                      <a:r>
                        <a:rPr lang="en-US" dirty="0"/>
                        <a:t>Python</a:t>
                      </a:r>
                    </a:p>
                  </a:txBody>
                  <a:tcPr anchor="ctr"/>
                </a:tc>
                <a:tc>
                  <a:txBody>
                    <a:bodyPr/>
                    <a:lstStyle/>
                    <a:p>
                      <a:pPr algn="ctr"/>
                      <a:r>
                        <a:rPr lang="en-US" dirty="0"/>
                        <a:t>Programming language</a:t>
                      </a:r>
                    </a:p>
                  </a:txBody>
                  <a:tcPr anchor="ctr"/>
                </a:tc>
                <a:extLst>
                  <a:ext uri="{0D108BD9-81ED-4DB2-BD59-A6C34878D82A}">
                    <a16:rowId xmlns:a16="http://schemas.microsoft.com/office/drawing/2014/main" val="274441740"/>
                  </a:ext>
                </a:extLst>
              </a:tr>
            </a:tbl>
          </a:graphicData>
        </a:graphic>
      </p:graphicFrame>
      <p:sp>
        <p:nvSpPr>
          <p:cNvPr id="4" name="TextBox 3"/>
          <p:cNvSpPr txBox="1"/>
          <p:nvPr/>
        </p:nvSpPr>
        <p:spPr>
          <a:xfrm>
            <a:off x="547730" y="905164"/>
            <a:ext cx="8014379" cy="74143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Software for creating visualizations comes in many shapes and sizes with varying ease of use and features.</a:t>
            </a:r>
            <a:endParaRPr lang="en-US" sz="1400" kern="12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6957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is wrong with this chart…</a:t>
            </a:r>
          </a:p>
        </p:txBody>
      </p:sp>
      <p:pic>
        <p:nvPicPr>
          <p:cNvPr id="7" name="Picture 6"/>
          <p:cNvPicPr>
            <a:picLocks noChangeAspect="1"/>
          </p:cNvPicPr>
          <p:nvPr/>
        </p:nvPicPr>
        <p:blipFill>
          <a:blip r:embed="rId2"/>
          <a:stretch>
            <a:fillRect/>
          </a:stretch>
        </p:blipFill>
        <p:spPr>
          <a:xfrm>
            <a:off x="1450485" y="1981479"/>
            <a:ext cx="6224555" cy="4206605"/>
          </a:xfrm>
          <a:prstGeom prst="rect">
            <a:avLst/>
          </a:prstGeom>
        </p:spPr>
      </p:pic>
    </p:spTree>
    <p:extLst>
      <p:ext uri="{BB962C8B-B14F-4D97-AF65-F5344CB8AC3E}">
        <p14:creationId xmlns:p14="http://schemas.microsoft.com/office/powerpoint/2010/main" val="2900644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
        <p:nvSpPr>
          <p:cNvPr id="2" name="Title 1"/>
          <p:cNvSpPr>
            <a:spLocks noGrp="1"/>
          </p:cNvSpPr>
          <p:nvPr>
            <p:ph type="title"/>
          </p:nvPr>
        </p:nvSpPr>
        <p:spPr/>
        <p:txBody>
          <a:bodyPr/>
          <a:lstStyle/>
          <a:p>
            <a:r>
              <a:rPr lang="en-US" dirty="0">
                <a:solidFill>
                  <a:schemeClr val="bg1"/>
                </a:solidFill>
              </a:rPr>
              <a:t>Why do we visualize data?</a:t>
            </a:r>
          </a:p>
        </p:txBody>
      </p:sp>
    </p:spTree>
    <p:extLst>
      <p:ext uri="{BB962C8B-B14F-4D97-AF65-F5344CB8AC3E}">
        <p14:creationId xmlns:p14="http://schemas.microsoft.com/office/powerpoint/2010/main" val="315646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Example: Analyzing Lego set prices</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2584516642"/>
              </p:ext>
            </p:extLst>
          </p:nvPr>
        </p:nvGraphicFramePr>
        <p:xfrm>
          <a:off x="729676" y="1462903"/>
          <a:ext cx="7832433" cy="5083152"/>
        </p:xfrm>
        <a:graphic>
          <a:graphicData uri="http://schemas.openxmlformats.org/drawingml/2006/table">
            <a:tbl>
              <a:tblPr/>
              <a:tblGrid>
                <a:gridCol w="1118919">
                  <a:extLst>
                    <a:ext uri="{9D8B030D-6E8A-4147-A177-3AD203B41FA5}">
                      <a16:colId xmlns:a16="http://schemas.microsoft.com/office/drawing/2014/main" val="1337581324"/>
                    </a:ext>
                  </a:extLst>
                </a:gridCol>
                <a:gridCol w="1118919">
                  <a:extLst>
                    <a:ext uri="{9D8B030D-6E8A-4147-A177-3AD203B41FA5}">
                      <a16:colId xmlns:a16="http://schemas.microsoft.com/office/drawing/2014/main" val="3135903230"/>
                    </a:ext>
                  </a:extLst>
                </a:gridCol>
                <a:gridCol w="1118919">
                  <a:extLst>
                    <a:ext uri="{9D8B030D-6E8A-4147-A177-3AD203B41FA5}">
                      <a16:colId xmlns:a16="http://schemas.microsoft.com/office/drawing/2014/main" val="2806018451"/>
                    </a:ext>
                  </a:extLst>
                </a:gridCol>
                <a:gridCol w="1118919">
                  <a:extLst>
                    <a:ext uri="{9D8B030D-6E8A-4147-A177-3AD203B41FA5}">
                      <a16:colId xmlns:a16="http://schemas.microsoft.com/office/drawing/2014/main" val="873564103"/>
                    </a:ext>
                  </a:extLst>
                </a:gridCol>
                <a:gridCol w="1118919">
                  <a:extLst>
                    <a:ext uri="{9D8B030D-6E8A-4147-A177-3AD203B41FA5}">
                      <a16:colId xmlns:a16="http://schemas.microsoft.com/office/drawing/2014/main" val="1699893705"/>
                    </a:ext>
                  </a:extLst>
                </a:gridCol>
                <a:gridCol w="1118919">
                  <a:extLst>
                    <a:ext uri="{9D8B030D-6E8A-4147-A177-3AD203B41FA5}">
                      <a16:colId xmlns:a16="http://schemas.microsoft.com/office/drawing/2014/main" val="1096321014"/>
                    </a:ext>
                  </a:extLst>
                </a:gridCol>
                <a:gridCol w="1118919">
                  <a:extLst>
                    <a:ext uri="{9D8B030D-6E8A-4147-A177-3AD203B41FA5}">
                      <a16:colId xmlns:a16="http://schemas.microsoft.com/office/drawing/2014/main" val="1130053391"/>
                    </a:ext>
                  </a:extLst>
                </a:gridCol>
              </a:tblGrid>
              <a:tr h="123671">
                <a:tc>
                  <a:txBody>
                    <a:bodyPr/>
                    <a:lstStyle/>
                    <a:p>
                      <a:pPr algn="ctr" fontAlgn="b"/>
                      <a:r>
                        <a:rPr lang="en-US" sz="1000" b="1" i="0" u="none" strike="noStrike" dirty="0" err="1">
                          <a:solidFill>
                            <a:srgbClr val="000000"/>
                          </a:solidFill>
                          <a:effectLst/>
                          <a:latin typeface="Calibri" panose="020F0502020204030204" pitchFamily="34" charset="0"/>
                        </a:rPr>
                        <a:t>RowNum</a:t>
                      </a:r>
                      <a:endParaRPr lang="en-US" sz="1000" b="1" i="0" u="none" strike="noStrike" dirty="0">
                        <a:solidFill>
                          <a:srgbClr val="000000"/>
                        </a:solidFill>
                        <a:effectLst/>
                        <a:latin typeface="Calibri" panose="020F0502020204030204" pitchFamily="34" charset="0"/>
                      </a:endParaRP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1" i="0" u="none" strike="noStrike">
                          <a:solidFill>
                            <a:srgbClr val="000000"/>
                          </a:solidFill>
                          <a:effectLst/>
                          <a:latin typeface="Calibri" panose="020F0502020204030204" pitchFamily="34" charset="0"/>
                        </a:rPr>
                        <a:t>Theme</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1" i="0" u="none" strike="noStrike">
                          <a:solidFill>
                            <a:srgbClr val="000000"/>
                          </a:solidFill>
                          <a:effectLst/>
                          <a:latin typeface="Calibri" panose="020F0502020204030204" pitchFamily="34" charset="0"/>
                        </a:rPr>
                        <a:t>NumOfPieces</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1" i="0" u="none" strike="noStrike">
                          <a:solidFill>
                            <a:srgbClr val="000000"/>
                          </a:solidFill>
                          <a:effectLst/>
                          <a:latin typeface="Calibri" panose="020F0502020204030204" pitchFamily="34" charset="0"/>
                        </a:rPr>
                        <a:t>NumOfBigFigs</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1" i="0" u="none" strike="noStrike">
                          <a:solidFill>
                            <a:srgbClr val="000000"/>
                          </a:solidFill>
                          <a:effectLst/>
                          <a:latin typeface="Calibri" panose="020F0502020204030204" pitchFamily="34" charset="0"/>
                        </a:rPr>
                        <a:t>NumOfMiniFigs</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1" i="0" u="none" strike="noStrike" dirty="0">
                          <a:solidFill>
                            <a:srgbClr val="000000"/>
                          </a:solidFill>
                          <a:effectLst/>
                          <a:latin typeface="Calibri" panose="020F0502020204030204" pitchFamily="34" charset="0"/>
                        </a:rPr>
                        <a:t>Price[$]</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1" i="0" u="none" strike="noStrike">
                          <a:solidFill>
                            <a:srgbClr val="000000"/>
                          </a:solidFill>
                          <a:effectLst/>
                          <a:latin typeface="Calibri" panose="020F0502020204030204" pitchFamily="34" charset="0"/>
                        </a:rPr>
                        <a:t>Price per Piece</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823769231"/>
                  </a:ext>
                </a:extLst>
              </a:tr>
              <a:tr h="223844">
                <a:tc>
                  <a:txBody>
                    <a:bodyPr/>
                    <a:lstStyle/>
                    <a:p>
                      <a:pPr algn="ctr" fontAlgn="b"/>
                      <a:r>
                        <a:rPr lang="en-US" sz="1000" b="0" i="0" u="none" strike="noStrike" dirty="0">
                          <a:solidFill>
                            <a:srgbClr val="000000"/>
                          </a:solidFill>
                          <a:effectLst/>
                          <a:latin typeface="Calibri" panose="020F0502020204030204" pitchFamily="34" charset="0"/>
                        </a:rPr>
                        <a:t>1</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Batman</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2526</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9</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270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0.11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33128380"/>
                  </a:ext>
                </a:extLst>
              </a:tr>
              <a:tr h="223844">
                <a:tc>
                  <a:txBody>
                    <a:bodyPr/>
                    <a:lstStyle/>
                    <a:p>
                      <a:pPr algn="ctr" fontAlgn="b"/>
                      <a:r>
                        <a:rPr lang="en-US" sz="1000" b="0" i="0" u="none" strike="noStrike" dirty="0">
                          <a:solidFill>
                            <a:srgbClr val="000000"/>
                          </a:solidFill>
                          <a:effectLst/>
                          <a:latin typeface="Calibri" panose="020F0502020204030204" pitchFamily="34" charset="0"/>
                        </a:rPr>
                        <a:t>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Batman</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306</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30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56382245"/>
                  </a:ext>
                </a:extLst>
              </a:tr>
              <a:tr h="223844">
                <a:tc>
                  <a:txBody>
                    <a:bodyPr/>
                    <a:lstStyle/>
                    <a:p>
                      <a:pPr algn="ctr" fontAlgn="b"/>
                      <a:r>
                        <a:rPr lang="en-US" sz="1000" b="0" i="0" u="none" strike="noStrike">
                          <a:solidFill>
                            <a:srgbClr val="000000"/>
                          </a:solidFill>
                          <a:effectLst/>
                          <a:latin typeface="Calibri" panose="020F0502020204030204" pitchFamily="34" charset="0"/>
                        </a:rPr>
                        <a:t>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Batman</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224</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20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0.09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59014434"/>
                  </a:ext>
                </a:extLst>
              </a:tr>
              <a:tr h="223844">
                <a:tc>
                  <a:txBody>
                    <a:bodyPr/>
                    <a:lstStyle/>
                    <a:p>
                      <a:pPr algn="ctr" fontAlgn="b"/>
                      <a:r>
                        <a:rPr lang="en-US" sz="1000" b="0" i="0" u="none" strike="noStrike">
                          <a:solidFill>
                            <a:srgbClr val="000000"/>
                          </a:solidFill>
                          <a:effectLst/>
                          <a:latin typeface="Calibri" panose="020F0502020204030204" pitchFamily="34" charset="0"/>
                        </a:rPr>
                        <a:t>4</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Batman</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517</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5</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60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0.12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01141678"/>
                  </a:ext>
                </a:extLst>
              </a:tr>
              <a:tr h="223844">
                <a:tc>
                  <a:txBody>
                    <a:bodyPr/>
                    <a:lstStyle/>
                    <a:p>
                      <a:pPr algn="ctr" fontAlgn="b"/>
                      <a:r>
                        <a:rPr lang="en-US" sz="1000" b="0" i="0" u="none" strike="noStrike">
                          <a:solidFill>
                            <a:srgbClr val="000000"/>
                          </a:solidFill>
                          <a:effectLst/>
                          <a:latin typeface="Calibri" panose="020F0502020204030204" pitchFamily="34" charset="0"/>
                        </a:rPr>
                        <a:t>5</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Batman</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1037</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8</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120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0.12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644585"/>
                  </a:ext>
                </a:extLst>
              </a:tr>
              <a:tr h="223844">
                <a:tc>
                  <a:txBody>
                    <a:bodyPr/>
                    <a:lstStyle/>
                    <a:p>
                      <a:pPr algn="ctr" fontAlgn="b"/>
                      <a:r>
                        <a:rPr lang="en-US" sz="1000" b="0" i="0" u="none" strike="noStrike">
                          <a:solidFill>
                            <a:srgbClr val="000000"/>
                          </a:solidFill>
                          <a:effectLst/>
                          <a:latin typeface="Calibri" panose="020F0502020204030204" pitchFamily="34" charset="0"/>
                        </a:rPr>
                        <a:t>6</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Batman</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92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13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0.14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7479201"/>
                  </a:ext>
                </a:extLst>
              </a:tr>
              <a:tr h="223844">
                <a:tc>
                  <a:txBody>
                    <a:bodyPr/>
                    <a:lstStyle/>
                    <a:p>
                      <a:pPr algn="ctr" fontAlgn="b"/>
                      <a:r>
                        <a:rPr lang="en-US" sz="1000" b="0" i="0" u="none" strike="noStrike">
                          <a:solidFill>
                            <a:srgbClr val="000000"/>
                          </a:solidFill>
                          <a:effectLst/>
                          <a:latin typeface="Calibri" panose="020F0502020204030204" pitchFamily="34" charset="0"/>
                        </a:rPr>
                        <a:t>7</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Batman</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460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70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0.15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45957282"/>
                  </a:ext>
                </a:extLst>
              </a:tr>
              <a:tr h="223844">
                <a:tc>
                  <a:txBody>
                    <a:bodyPr/>
                    <a:lstStyle/>
                    <a:p>
                      <a:pPr algn="ctr" fontAlgn="b"/>
                      <a:r>
                        <a:rPr lang="en-US" sz="1000" b="0" i="0" u="none" strike="noStrike">
                          <a:solidFill>
                            <a:srgbClr val="000000"/>
                          </a:solidFill>
                          <a:effectLst/>
                          <a:latin typeface="Calibri" panose="020F0502020204030204" pitchFamily="34" charset="0"/>
                        </a:rPr>
                        <a:t>8</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Marvel</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523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60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0.11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15692373"/>
                  </a:ext>
                </a:extLst>
              </a:tr>
              <a:tr h="223844">
                <a:tc>
                  <a:txBody>
                    <a:bodyPr/>
                    <a:lstStyle/>
                    <a:p>
                      <a:pPr algn="ctr" fontAlgn="b"/>
                      <a:r>
                        <a:rPr lang="en-US" sz="1000" b="0" i="0" u="none" strike="noStrike" dirty="0">
                          <a:solidFill>
                            <a:srgbClr val="000000"/>
                          </a:solidFill>
                          <a:effectLst/>
                          <a:latin typeface="Calibri" panose="020F0502020204030204" pitchFamily="34" charset="0"/>
                        </a:rPr>
                        <a:t>9</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Marvel</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807</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6</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80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2561080"/>
                  </a:ext>
                </a:extLst>
              </a:tr>
              <a:tr h="223844">
                <a:tc>
                  <a:txBody>
                    <a:bodyPr/>
                    <a:lstStyle/>
                    <a:p>
                      <a:pPr algn="ctr" fontAlgn="b"/>
                      <a:r>
                        <a:rPr lang="en-US" sz="1000" b="0" i="0" u="none" strike="noStrike">
                          <a:solidFill>
                            <a:srgbClr val="000000"/>
                          </a:solidFill>
                          <a:effectLst/>
                          <a:latin typeface="Calibri" panose="020F0502020204030204" pitchFamily="34" charset="0"/>
                        </a:rPr>
                        <a:t>10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Marvel</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287</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30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3475132"/>
                  </a:ext>
                </a:extLst>
              </a:tr>
              <a:tr h="223844">
                <a:tc>
                  <a:txBody>
                    <a:bodyPr/>
                    <a:lstStyle/>
                    <a:p>
                      <a:pPr algn="ctr" fontAlgn="b"/>
                      <a:r>
                        <a:rPr lang="en-US" sz="1000" b="0" i="0" u="none" strike="noStrike">
                          <a:solidFill>
                            <a:srgbClr val="000000"/>
                          </a:solidFill>
                          <a:effectLst/>
                          <a:latin typeface="Calibri" panose="020F0502020204030204" pitchFamily="34" charset="0"/>
                        </a:rPr>
                        <a:t>11</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Marvel</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179</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20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0.11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29718398"/>
                  </a:ext>
                </a:extLst>
              </a:tr>
              <a:tr h="223844">
                <a:tc>
                  <a:txBody>
                    <a:bodyPr/>
                    <a:lstStyle/>
                    <a:p>
                      <a:pPr algn="ctr" fontAlgn="b"/>
                      <a:r>
                        <a:rPr lang="en-US" sz="1000" b="0" i="0" u="none" strike="noStrike">
                          <a:solidFill>
                            <a:srgbClr val="000000"/>
                          </a:solidFill>
                          <a:effectLst/>
                          <a:latin typeface="Calibri" panose="020F0502020204030204" pitchFamily="34" charset="0"/>
                        </a:rPr>
                        <a:t>12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Ninjago</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231</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20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0.09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12272530"/>
                  </a:ext>
                </a:extLst>
              </a:tr>
              <a:tr h="223844">
                <a:tc>
                  <a:txBody>
                    <a:bodyPr/>
                    <a:lstStyle/>
                    <a:p>
                      <a:pPr algn="ctr" fontAlgn="b"/>
                      <a:r>
                        <a:rPr lang="en-US" sz="1000" b="0" i="0" u="none" strike="noStrike">
                          <a:solidFill>
                            <a:srgbClr val="000000"/>
                          </a:solidFill>
                          <a:effectLst/>
                          <a:latin typeface="Calibri" panose="020F0502020204030204" pitchFamily="34" charset="0"/>
                        </a:rPr>
                        <a:t>13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Ninjago</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221</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20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0.09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2639541"/>
                  </a:ext>
                </a:extLst>
              </a:tr>
              <a:tr h="223844">
                <a:tc>
                  <a:txBody>
                    <a:bodyPr/>
                    <a:lstStyle/>
                    <a:p>
                      <a:pPr algn="ctr" fontAlgn="b"/>
                      <a:r>
                        <a:rPr lang="en-US" sz="1000" b="0" i="0" u="none" strike="noStrike">
                          <a:solidFill>
                            <a:srgbClr val="000000"/>
                          </a:solidFill>
                          <a:effectLst/>
                          <a:latin typeface="Calibri" panose="020F0502020204030204" pitchFamily="34" charset="0"/>
                        </a:rPr>
                        <a:t>14</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Ninjago</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294</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30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68557344"/>
                  </a:ext>
                </a:extLst>
              </a:tr>
              <a:tr h="223844">
                <a:tc>
                  <a:txBody>
                    <a:bodyPr/>
                    <a:lstStyle/>
                    <a:p>
                      <a:pPr algn="ctr" fontAlgn="b"/>
                      <a:r>
                        <a:rPr lang="en-US" sz="1000" b="0" i="0" u="none" strike="noStrike">
                          <a:solidFill>
                            <a:srgbClr val="000000"/>
                          </a:solidFill>
                          <a:effectLst/>
                          <a:latin typeface="Calibri" panose="020F0502020204030204" pitchFamily="34" charset="0"/>
                        </a:rPr>
                        <a:t>15</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Ninjago</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450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50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0.11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1637978"/>
                  </a:ext>
                </a:extLst>
              </a:tr>
              <a:tr h="223844">
                <a:tc>
                  <a:txBody>
                    <a:bodyPr/>
                    <a:lstStyle/>
                    <a:p>
                      <a:pPr algn="ctr" fontAlgn="b"/>
                      <a:r>
                        <a:rPr lang="en-US" sz="1000" b="0" i="0" u="none" strike="noStrike">
                          <a:solidFill>
                            <a:srgbClr val="000000"/>
                          </a:solidFill>
                          <a:effectLst/>
                          <a:latin typeface="Calibri" panose="020F0502020204030204" pitchFamily="34" charset="0"/>
                        </a:rPr>
                        <a:t>16</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Ninjago</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350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30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0.09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67222762"/>
                  </a:ext>
                </a:extLst>
              </a:tr>
              <a:tr h="223844">
                <a:tc>
                  <a:txBody>
                    <a:bodyPr/>
                    <a:lstStyle/>
                    <a:p>
                      <a:pPr algn="ctr" fontAlgn="b"/>
                      <a:r>
                        <a:rPr lang="en-US" sz="1000" b="0" i="0" u="none" strike="noStrike">
                          <a:solidFill>
                            <a:srgbClr val="000000"/>
                          </a:solidFill>
                          <a:effectLst/>
                          <a:latin typeface="Calibri" panose="020F0502020204030204" pitchFamily="34" charset="0"/>
                        </a:rPr>
                        <a:t>17</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Ninjago</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98</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10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96072260"/>
                  </a:ext>
                </a:extLst>
              </a:tr>
              <a:tr h="223844">
                <a:tc>
                  <a:txBody>
                    <a:bodyPr/>
                    <a:lstStyle/>
                    <a:p>
                      <a:pPr algn="ctr" fontAlgn="b"/>
                      <a:r>
                        <a:rPr lang="en-US" sz="1000" b="0" i="0" u="none" strike="noStrike">
                          <a:solidFill>
                            <a:srgbClr val="000000"/>
                          </a:solidFill>
                          <a:effectLst/>
                          <a:latin typeface="Calibri" panose="020F0502020204030204" pitchFamily="34" charset="0"/>
                        </a:rPr>
                        <a:t>18</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Star Wars</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1414</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7</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170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0.12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19134446"/>
                  </a:ext>
                </a:extLst>
              </a:tr>
              <a:tr h="223844">
                <a:tc>
                  <a:txBody>
                    <a:bodyPr/>
                    <a:lstStyle/>
                    <a:p>
                      <a:pPr algn="ctr" fontAlgn="b"/>
                      <a:r>
                        <a:rPr lang="en-US" sz="1000" b="0" i="0" u="none" strike="noStrike">
                          <a:solidFill>
                            <a:srgbClr val="000000"/>
                          </a:solidFill>
                          <a:effectLst/>
                          <a:latin typeface="Calibri" panose="020F0502020204030204" pitchFamily="34" charset="0"/>
                        </a:rPr>
                        <a:t>19</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Star Wars</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15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0.15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6938984"/>
                  </a:ext>
                </a:extLst>
              </a:tr>
              <a:tr h="223844">
                <a:tc>
                  <a:txBody>
                    <a:bodyPr/>
                    <a:lstStyle/>
                    <a:p>
                      <a:pPr algn="ctr" fontAlgn="b"/>
                      <a:r>
                        <a:rPr lang="en-US" sz="1000" b="0" i="0" u="none" strike="noStrike">
                          <a:solidFill>
                            <a:srgbClr val="000000"/>
                          </a:solidFill>
                          <a:effectLst/>
                          <a:latin typeface="Calibri" panose="020F0502020204030204" pitchFamily="34" charset="0"/>
                        </a:rPr>
                        <a:t>20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Star Wars</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519</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70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0.13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31337336"/>
                  </a:ext>
                </a:extLst>
              </a:tr>
              <a:tr h="223844">
                <a:tc>
                  <a:txBody>
                    <a:bodyPr/>
                    <a:lstStyle/>
                    <a:p>
                      <a:pPr algn="ctr" fontAlgn="b"/>
                      <a:r>
                        <a:rPr lang="en-US" sz="1000" b="0" i="0" u="none" strike="noStrike">
                          <a:solidFill>
                            <a:srgbClr val="000000"/>
                          </a:solidFill>
                          <a:effectLst/>
                          <a:latin typeface="Calibri" panose="020F0502020204030204" pitchFamily="34" charset="0"/>
                        </a:rPr>
                        <a:t>21</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Star Wars</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4016</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23</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500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0.12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2380094"/>
                  </a:ext>
                </a:extLst>
              </a:tr>
              <a:tr h="223844">
                <a:tc>
                  <a:txBody>
                    <a:bodyPr/>
                    <a:lstStyle/>
                    <a:p>
                      <a:pPr algn="ctr" fontAlgn="b"/>
                      <a:r>
                        <a:rPr lang="en-US" sz="1000" b="0" i="0" u="none" strike="noStrike">
                          <a:solidFill>
                            <a:srgbClr val="000000"/>
                          </a:solidFill>
                          <a:effectLst/>
                          <a:latin typeface="Calibri" panose="020F0502020204030204" pitchFamily="34" charset="0"/>
                        </a:rPr>
                        <a:t>22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Star Wars</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345</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 $                              30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 $                          0.09 </a:t>
                      </a:r>
                    </a:p>
                  </a:txBody>
                  <a:tcPr marL="6184" marR="6184" marT="618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1295114"/>
                  </a:ext>
                </a:extLst>
              </a:tr>
            </a:tbl>
          </a:graphicData>
        </a:graphic>
      </p:graphicFrame>
      <p:sp>
        <p:nvSpPr>
          <p:cNvPr id="4" name="TextBox 3"/>
          <p:cNvSpPr txBox="1"/>
          <p:nvPr/>
        </p:nvSpPr>
        <p:spPr>
          <a:xfrm>
            <a:off x="547730" y="905164"/>
            <a:ext cx="8014379" cy="741436"/>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dirty="0">
                <a:latin typeface="Arial" panose="020B0604020202020204" pitchFamily="34" charset="0"/>
                <a:cs typeface="Arial" panose="020B0604020202020204" pitchFamily="34" charset="0"/>
              </a:rPr>
              <a:t>This example uses a relatively small data set to illustrate the various visualizations and the reasons behind each one.</a:t>
            </a:r>
            <a:endParaRPr lang="en-US" sz="1400" kern="12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77945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Lego sets: Count of sets by theme in our data</a:t>
            </a:r>
          </a:p>
        </p:txBody>
      </p:sp>
      <p:sp>
        <p:nvSpPr>
          <p:cNvPr id="3" name="Content Placeholder 2"/>
          <p:cNvSpPr>
            <a:spLocks noGrp="1"/>
          </p:cNvSpPr>
          <p:nvPr>
            <p:ph idx="1"/>
          </p:nvPr>
        </p:nvSpPr>
        <p:spPr/>
        <p:txBody>
          <a:bodyPr/>
          <a:lstStyle/>
          <a:p>
            <a:r>
              <a:rPr lang="en-US" dirty="0"/>
              <a:t>Which chart is better? Why?</a:t>
            </a:r>
          </a:p>
        </p:txBody>
      </p:sp>
      <p:pic>
        <p:nvPicPr>
          <p:cNvPr id="4" name="Picture 3"/>
          <p:cNvPicPr>
            <a:picLocks noChangeAspect="1"/>
          </p:cNvPicPr>
          <p:nvPr/>
        </p:nvPicPr>
        <p:blipFill>
          <a:blip r:embed="rId2"/>
          <a:stretch>
            <a:fillRect/>
          </a:stretch>
        </p:blipFill>
        <p:spPr>
          <a:xfrm>
            <a:off x="547730" y="2269389"/>
            <a:ext cx="3545106" cy="3013811"/>
          </a:xfrm>
          <a:prstGeom prst="rect">
            <a:avLst/>
          </a:prstGeom>
        </p:spPr>
      </p:pic>
      <p:pic>
        <p:nvPicPr>
          <p:cNvPr id="5" name="Picture 4"/>
          <p:cNvPicPr>
            <a:picLocks noChangeAspect="1"/>
          </p:cNvPicPr>
          <p:nvPr/>
        </p:nvPicPr>
        <p:blipFill>
          <a:blip r:embed="rId3"/>
          <a:stretch>
            <a:fillRect/>
          </a:stretch>
        </p:blipFill>
        <p:spPr>
          <a:xfrm>
            <a:off x="4710546" y="2269224"/>
            <a:ext cx="3545300" cy="3013976"/>
          </a:xfrm>
          <a:prstGeom prst="rect">
            <a:avLst/>
          </a:prstGeom>
        </p:spPr>
      </p:pic>
    </p:spTree>
    <p:extLst>
      <p:ext uri="{BB962C8B-B14F-4D97-AF65-F5344CB8AC3E}">
        <p14:creationId xmlns:p14="http://schemas.microsoft.com/office/powerpoint/2010/main" val="3128179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Lego sets: Number of pieces per set</a:t>
            </a:r>
          </a:p>
        </p:txBody>
      </p:sp>
      <p:sp>
        <p:nvSpPr>
          <p:cNvPr id="3" name="Content Placeholder 2"/>
          <p:cNvSpPr>
            <a:spLocks noGrp="1"/>
          </p:cNvSpPr>
          <p:nvPr>
            <p:ph idx="1"/>
          </p:nvPr>
        </p:nvSpPr>
        <p:spPr/>
        <p:txBody>
          <a:bodyPr/>
          <a:lstStyle/>
          <a:p>
            <a:r>
              <a:rPr lang="en-US" dirty="0"/>
              <a:t>Same data on different chart types</a:t>
            </a:r>
          </a:p>
          <a:p>
            <a:r>
              <a:rPr lang="en-US" dirty="0"/>
              <a:t>Why do they look so different?</a:t>
            </a:r>
          </a:p>
          <a:p>
            <a:r>
              <a:rPr lang="en-US" dirty="0"/>
              <a:t>Which one is more useful?</a:t>
            </a:r>
          </a:p>
        </p:txBody>
      </p:sp>
      <p:pic>
        <p:nvPicPr>
          <p:cNvPr id="5" name="Picture 4"/>
          <p:cNvPicPr>
            <a:picLocks noChangeAspect="1"/>
          </p:cNvPicPr>
          <p:nvPr/>
        </p:nvPicPr>
        <p:blipFill>
          <a:blip r:embed="rId2"/>
          <a:stretch>
            <a:fillRect/>
          </a:stretch>
        </p:blipFill>
        <p:spPr>
          <a:xfrm>
            <a:off x="4891723" y="3174581"/>
            <a:ext cx="3885607" cy="3239441"/>
          </a:xfrm>
          <a:prstGeom prst="rect">
            <a:avLst/>
          </a:prstGeom>
        </p:spPr>
      </p:pic>
      <p:pic>
        <p:nvPicPr>
          <p:cNvPr id="6" name="Picture 5"/>
          <p:cNvPicPr>
            <a:picLocks noChangeAspect="1"/>
          </p:cNvPicPr>
          <p:nvPr/>
        </p:nvPicPr>
        <p:blipFill>
          <a:blip r:embed="rId3"/>
          <a:stretch>
            <a:fillRect/>
          </a:stretch>
        </p:blipFill>
        <p:spPr>
          <a:xfrm>
            <a:off x="547730" y="3174581"/>
            <a:ext cx="3891795" cy="3243883"/>
          </a:xfrm>
          <a:prstGeom prst="rect">
            <a:avLst/>
          </a:prstGeom>
        </p:spPr>
      </p:pic>
    </p:spTree>
    <p:extLst>
      <p:ext uri="{BB962C8B-B14F-4D97-AF65-F5344CB8AC3E}">
        <p14:creationId xmlns:p14="http://schemas.microsoft.com/office/powerpoint/2010/main" val="3503150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Lego sets: Price vs. Number of pieces</a:t>
            </a:r>
          </a:p>
        </p:txBody>
      </p:sp>
      <p:sp>
        <p:nvSpPr>
          <p:cNvPr id="3" name="Content Placeholder 2"/>
          <p:cNvSpPr>
            <a:spLocks noGrp="1"/>
          </p:cNvSpPr>
          <p:nvPr>
            <p:ph idx="1"/>
          </p:nvPr>
        </p:nvSpPr>
        <p:spPr>
          <a:xfrm>
            <a:off x="365125" y="1600201"/>
            <a:ext cx="8412480" cy="4876799"/>
          </a:xfrm>
        </p:spPr>
        <p:txBody>
          <a:bodyPr>
            <a:normAutofit/>
          </a:bodyPr>
          <a:lstStyle/>
          <a:p>
            <a:r>
              <a:rPr lang="en-US" dirty="0"/>
              <a:t>Is there a relationship between the number of pieces and the price of the set?</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What kind of plot is this?</a:t>
            </a:r>
          </a:p>
        </p:txBody>
      </p:sp>
      <p:pic>
        <p:nvPicPr>
          <p:cNvPr id="5" name="Picture 4"/>
          <p:cNvPicPr>
            <a:picLocks noChangeAspect="1"/>
          </p:cNvPicPr>
          <p:nvPr/>
        </p:nvPicPr>
        <p:blipFill>
          <a:blip r:embed="rId2"/>
          <a:stretch>
            <a:fillRect/>
          </a:stretch>
        </p:blipFill>
        <p:spPr>
          <a:xfrm>
            <a:off x="1219200" y="2057400"/>
            <a:ext cx="6214740" cy="3669508"/>
          </a:xfrm>
          <a:prstGeom prst="rect">
            <a:avLst/>
          </a:prstGeom>
        </p:spPr>
      </p:pic>
    </p:spTree>
    <p:extLst>
      <p:ext uri="{BB962C8B-B14F-4D97-AF65-F5344CB8AC3E}">
        <p14:creationId xmlns:p14="http://schemas.microsoft.com/office/powerpoint/2010/main" val="2201675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Lego sets: Price vs. Number of pieces</a:t>
            </a:r>
          </a:p>
        </p:txBody>
      </p:sp>
      <p:sp>
        <p:nvSpPr>
          <p:cNvPr id="3" name="Content Placeholder 2"/>
          <p:cNvSpPr>
            <a:spLocks noGrp="1"/>
          </p:cNvSpPr>
          <p:nvPr>
            <p:ph idx="1"/>
          </p:nvPr>
        </p:nvSpPr>
        <p:spPr/>
        <p:txBody>
          <a:bodyPr/>
          <a:lstStyle/>
          <a:p>
            <a:r>
              <a:rPr lang="en-US" dirty="0"/>
              <a:t>What if we look at the theme as a “third dimension?”</a:t>
            </a:r>
          </a:p>
        </p:txBody>
      </p:sp>
      <p:pic>
        <p:nvPicPr>
          <p:cNvPr id="4" name="Picture 3"/>
          <p:cNvPicPr>
            <a:picLocks noChangeAspect="1"/>
          </p:cNvPicPr>
          <p:nvPr/>
        </p:nvPicPr>
        <p:blipFill>
          <a:blip r:embed="rId2"/>
          <a:stretch>
            <a:fillRect/>
          </a:stretch>
        </p:blipFill>
        <p:spPr>
          <a:xfrm>
            <a:off x="1272285" y="2369213"/>
            <a:ext cx="6643280" cy="3922540"/>
          </a:xfrm>
          <a:prstGeom prst="rect">
            <a:avLst/>
          </a:prstGeom>
        </p:spPr>
      </p:pic>
    </p:spTree>
    <p:extLst>
      <p:ext uri="{BB962C8B-B14F-4D97-AF65-F5344CB8AC3E}">
        <p14:creationId xmlns:p14="http://schemas.microsoft.com/office/powerpoint/2010/main" val="3083234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Lego sets: Price per piece</a:t>
            </a:r>
          </a:p>
        </p:txBody>
      </p:sp>
      <p:sp>
        <p:nvSpPr>
          <p:cNvPr id="3" name="Content Placeholder 2"/>
          <p:cNvSpPr>
            <a:spLocks noGrp="1"/>
          </p:cNvSpPr>
          <p:nvPr>
            <p:ph idx="1"/>
          </p:nvPr>
        </p:nvSpPr>
        <p:spPr/>
        <p:txBody>
          <a:bodyPr/>
          <a:lstStyle/>
          <a:p>
            <a:r>
              <a:rPr lang="en-US" dirty="0"/>
              <a:t>Anything interesting about the shape?</a:t>
            </a:r>
          </a:p>
        </p:txBody>
      </p:sp>
      <p:pic>
        <p:nvPicPr>
          <p:cNvPr id="4" name="Picture 3"/>
          <p:cNvPicPr>
            <a:picLocks noChangeAspect="1"/>
          </p:cNvPicPr>
          <p:nvPr/>
        </p:nvPicPr>
        <p:blipFill>
          <a:blip r:embed="rId2"/>
          <a:stretch>
            <a:fillRect/>
          </a:stretch>
        </p:blipFill>
        <p:spPr>
          <a:xfrm>
            <a:off x="700704" y="2231613"/>
            <a:ext cx="7742591" cy="4462659"/>
          </a:xfrm>
          <a:prstGeom prst="rect">
            <a:avLst/>
          </a:prstGeom>
        </p:spPr>
      </p:pic>
    </p:spTree>
    <p:extLst>
      <p:ext uri="{BB962C8B-B14F-4D97-AF65-F5344CB8AC3E}">
        <p14:creationId xmlns:p14="http://schemas.microsoft.com/office/powerpoint/2010/main" val="986749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Lego sets: Price per piece across themes</a:t>
            </a:r>
          </a:p>
        </p:txBody>
      </p:sp>
      <p:sp>
        <p:nvSpPr>
          <p:cNvPr id="3" name="Content Placeholder 2"/>
          <p:cNvSpPr>
            <a:spLocks noGrp="1"/>
          </p:cNvSpPr>
          <p:nvPr>
            <p:ph idx="1"/>
          </p:nvPr>
        </p:nvSpPr>
        <p:spPr/>
        <p:txBody>
          <a:bodyPr/>
          <a:lstStyle/>
          <a:p>
            <a:r>
              <a:rPr lang="en-US" dirty="0"/>
              <a:t>Box plot shows the spread of price/piece across themes</a:t>
            </a:r>
          </a:p>
          <a:p>
            <a:r>
              <a:rPr lang="en-US" dirty="0"/>
              <a:t>Anything interesting? Any explanation?</a:t>
            </a:r>
          </a:p>
        </p:txBody>
      </p:sp>
      <p:pic>
        <p:nvPicPr>
          <p:cNvPr id="4" name="Picture 3"/>
          <p:cNvPicPr>
            <a:picLocks noChangeAspect="1"/>
          </p:cNvPicPr>
          <p:nvPr/>
        </p:nvPicPr>
        <p:blipFill>
          <a:blip r:embed="rId2"/>
          <a:stretch>
            <a:fillRect/>
          </a:stretch>
        </p:blipFill>
        <p:spPr>
          <a:xfrm>
            <a:off x="1202275" y="2612426"/>
            <a:ext cx="6920510" cy="3980246"/>
          </a:xfrm>
          <a:prstGeom prst="rect">
            <a:avLst/>
          </a:prstGeom>
        </p:spPr>
      </p:pic>
    </p:spTree>
    <p:extLst>
      <p:ext uri="{BB962C8B-B14F-4D97-AF65-F5344CB8AC3E}">
        <p14:creationId xmlns:p14="http://schemas.microsoft.com/office/powerpoint/2010/main" val="3685559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sp>
        <p:nvSpPr>
          <p:cNvPr id="5" name="Content Placeholder 4"/>
          <p:cNvSpPr>
            <a:spLocks noGrp="1"/>
          </p:cNvSpPr>
          <p:nvPr>
            <p:ph idx="1"/>
          </p:nvPr>
        </p:nvSpPr>
        <p:spPr>
          <a:xfrm>
            <a:off x="4221018" y="1597891"/>
            <a:ext cx="4556312" cy="5096381"/>
          </a:xfrm>
        </p:spPr>
        <p:txBody>
          <a:bodyPr/>
          <a:lstStyle/>
          <a:p>
            <a:pPr marL="0" indent="0">
              <a:buNone/>
            </a:pPr>
            <a:r>
              <a:rPr lang="en-US" sz="1800" i="1" dirty="0"/>
              <a:t>Information Dashboard Design: Displaying Data for At-a-Glance Monitoring</a:t>
            </a:r>
            <a:r>
              <a:rPr lang="en-US" sz="1800" dirty="0"/>
              <a:t> Second Edition </a:t>
            </a:r>
          </a:p>
          <a:p>
            <a:pPr marL="0" indent="0">
              <a:buNone/>
            </a:pPr>
            <a:r>
              <a:rPr lang="en-US" sz="1800" dirty="0"/>
              <a:t>by Stephen Few</a:t>
            </a:r>
          </a:p>
        </p:txBody>
      </p:sp>
      <p:pic>
        <p:nvPicPr>
          <p:cNvPr id="6" name="Picture 5"/>
          <p:cNvPicPr>
            <a:picLocks noChangeAspect="1"/>
          </p:cNvPicPr>
          <p:nvPr/>
        </p:nvPicPr>
        <p:blipFill rotWithShape="1">
          <a:blip r:embed="rId2"/>
          <a:srcRect t="5033" b="5142"/>
          <a:stretch/>
        </p:blipFill>
        <p:spPr>
          <a:xfrm>
            <a:off x="382731" y="1597891"/>
            <a:ext cx="3705519" cy="4285673"/>
          </a:xfrm>
          <a:prstGeom prst="rect">
            <a:avLst/>
          </a:prstGeom>
        </p:spPr>
      </p:pic>
    </p:spTree>
    <p:extLst>
      <p:ext uri="{BB962C8B-B14F-4D97-AF65-F5344CB8AC3E}">
        <p14:creationId xmlns:p14="http://schemas.microsoft.com/office/powerpoint/2010/main" val="1000537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966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
        <p:nvSpPr>
          <p:cNvPr id="2" name="Title 1"/>
          <p:cNvSpPr>
            <a:spLocks noGrp="1"/>
          </p:cNvSpPr>
          <p:nvPr>
            <p:ph type="title"/>
          </p:nvPr>
        </p:nvSpPr>
        <p:spPr/>
        <p:txBody>
          <a:bodyPr/>
          <a:lstStyle/>
          <a:p>
            <a:r>
              <a:rPr lang="en-US" dirty="0">
                <a:solidFill>
                  <a:schemeClr val="bg1"/>
                </a:solidFill>
              </a:rPr>
              <a:t>Definition</a:t>
            </a:r>
          </a:p>
        </p:txBody>
      </p:sp>
      <p:sp>
        <p:nvSpPr>
          <p:cNvPr id="3" name="Rectangle 2">
            <a:extLst>
              <a:ext uri="{FF2B5EF4-FFF2-40B4-BE49-F238E27FC236}">
                <a16:creationId xmlns:a16="http://schemas.microsoft.com/office/drawing/2014/main" id="{63B64129-391B-4432-8793-9D90A761A9DF}"/>
              </a:ext>
            </a:extLst>
          </p:cNvPr>
          <p:cNvSpPr/>
          <p:nvPr/>
        </p:nvSpPr>
        <p:spPr>
          <a:xfrm>
            <a:off x="304800" y="762000"/>
            <a:ext cx="8686800" cy="923330"/>
          </a:xfrm>
          <a:prstGeom prst="rect">
            <a:avLst/>
          </a:prstGeom>
        </p:spPr>
        <p:txBody>
          <a:bodyPr wrap="square">
            <a:spAutoFit/>
          </a:bodyPr>
          <a:lstStyle/>
          <a:p>
            <a:r>
              <a:rPr lang="en-US" dirty="0">
                <a:solidFill>
                  <a:schemeClr val="bg1"/>
                </a:solidFill>
                <a:effectLst>
                  <a:outerShdw blurRad="38100" dist="38100" dir="2700000" algn="tl">
                    <a:srgbClr val="000000">
                      <a:alpha val="43137"/>
                    </a:srgbClr>
                  </a:outerShdw>
                </a:effectLst>
              </a:rPr>
              <a:t>Data visualization is the discipline of trying to understand data by placing it in a visual context so that patterns, trends and correlations that might not otherwise be detected can be exposed.</a:t>
            </a:r>
          </a:p>
        </p:txBody>
      </p:sp>
    </p:spTree>
    <p:extLst>
      <p:ext uri="{BB962C8B-B14F-4D97-AF65-F5344CB8AC3E}">
        <p14:creationId xmlns:p14="http://schemas.microsoft.com/office/powerpoint/2010/main" val="471985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Considerations</a:t>
            </a:r>
          </a:p>
        </p:txBody>
      </p:sp>
      <p:sp>
        <p:nvSpPr>
          <p:cNvPr id="3" name="Content Placeholder 2"/>
          <p:cNvSpPr>
            <a:spLocks noGrp="1"/>
          </p:cNvSpPr>
          <p:nvPr>
            <p:ph idx="1"/>
          </p:nvPr>
        </p:nvSpPr>
        <p:spPr/>
        <p:txBody>
          <a:bodyPr/>
          <a:lstStyle/>
          <a:p>
            <a:r>
              <a:rPr lang="en-US" dirty="0"/>
              <a:t>Type of data</a:t>
            </a:r>
          </a:p>
          <a:p>
            <a:endParaRPr lang="en-US" dirty="0"/>
          </a:p>
          <a:p>
            <a:r>
              <a:rPr lang="en-US" dirty="0"/>
              <a:t>Audience</a:t>
            </a:r>
          </a:p>
          <a:p>
            <a:endParaRPr lang="en-US" dirty="0"/>
          </a:p>
          <a:p>
            <a:r>
              <a:rPr lang="en-US" dirty="0"/>
              <a:t>Delivery format</a:t>
            </a:r>
          </a:p>
          <a:p>
            <a:pPr marL="0" indent="0">
              <a:buNone/>
            </a:pPr>
            <a:endParaRPr lang="en-US" dirty="0"/>
          </a:p>
        </p:txBody>
      </p:sp>
    </p:spTree>
    <p:extLst>
      <p:ext uri="{BB962C8B-B14F-4D97-AF65-F5344CB8AC3E}">
        <p14:creationId xmlns:p14="http://schemas.microsoft.com/office/powerpoint/2010/main" val="3504500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Consideration: Type of data</a:t>
            </a:r>
          </a:p>
        </p:txBody>
      </p:sp>
      <p:sp>
        <p:nvSpPr>
          <p:cNvPr id="3" name="Content Placeholder 2"/>
          <p:cNvSpPr>
            <a:spLocks noGrp="1"/>
          </p:cNvSpPr>
          <p:nvPr>
            <p:ph idx="1"/>
          </p:nvPr>
        </p:nvSpPr>
        <p:spPr/>
        <p:txBody>
          <a:bodyPr/>
          <a:lstStyle/>
          <a:p>
            <a:r>
              <a:rPr lang="en-US" dirty="0"/>
              <a:t>Data</a:t>
            </a:r>
          </a:p>
          <a:p>
            <a:pPr lvl="1"/>
            <a:r>
              <a:rPr lang="en-US" dirty="0"/>
              <a:t>Continuous vs. discrete</a:t>
            </a:r>
          </a:p>
          <a:p>
            <a:pPr lvl="1"/>
            <a:r>
              <a:rPr lang="en-US" dirty="0"/>
              <a:t>Over time vs. “snapshot”</a:t>
            </a:r>
          </a:p>
          <a:p>
            <a:pPr lvl="1"/>
            <a:r>
              <a:rPr lang="en-US" dirty="0"/>
              <a:t>Singe vs. multiple groups</a:t>
            </a:r>
          </a:p>
          <a:p>
            <a:pPr lvl="1"/>
            <a:endParaRPr lang="en-US" dirty="0"/>
          </a:p>
          <a:p>
            <a:pPr marL="344488" lvl="1" indent="0">
              <a:buNone/>
            </a:pPr>
            <a:endParaRPr lang="en-US" dirty="0"/>
          </a:p>
        </p:txBody>
      </p:sp>
      <p:pic>
        <p:nvPicPr>
          <p:cNvPr id="8" name="Picture 7"/>
          <p:cNvPicPr>
            <a:picLocks noChangeAspect="1"/>
          </p:cNvPicPr>
          <p:nvPr/>
        </p:nvPicPr>
        <p:blipFill>
          <a:blip r:embed="rId2"/>
          <a:stretch>
            <a:fillRect/>
          </a:stretch>
        </p:blipFill>
        <p:spPr>
          <a:xfrm>
            <a:off x="0" y="3564195"/>
            <a:ext cx="9144000" cy="2865179"/>
          </a:xfrm>
          <a:prstGeom prst="rect">
            <a:avLst/>
          </a:prstGeom>
        </p:spPr>
      </p:pic>
    </p:spTree>
    <p:extLst>
      <p:ext uri="{BB962C8B-B14F-4D97-AF65-F5344CB8AC3E}">
        <p14:creationId xmlns:p14="http://schemas.microsoft.com/office/powerpoint/2010/main" val="294082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Consideration: Audience</a:t>
            </a:r>
          </a:p>
        </p:txBody>
      </p:sp>
      <p:sp>
        <p:nvSpPr>
          <p:cNvPr id="3" name="Content Placeholder 2"/>
          <p:cNvSpPr>
            <a:spLocks noGrp="1"/>
          </p:cNvSpPr>
          <p:nvPr>
            <p:ph idx="1"/>
          </p:nvPr>
        </p:nvSpPr>
        <p:spPr/>
        <p:txBody>
          <a:bodyPr/>
          <a:lstStyle/>
          <a:p>
            <a:r>
              <a:rPr lang="en-US" dirty="0"/>
              <a:t>Experts vs. novices</a:t>
            </a:r>
          </a:p>
          <a:p>
            <a:pPr marL="0" indent="0">
              <a:buNone/>
            </a:pPr>
            <a:endParaRPr lang="en-US" dirty="0"/>
          </a:p>
          <a:p>
            <a:r>
              <a:rPr lang="en-US" dirty="0"/>
              <a:t>How much time do you have with the audience?</a:t>
            </a:r>
          </a:p>
          <a:p>
            <a:endParaRPr lang="en-US" dirty="0"/>
          </a:p>
          <a:p>
            <a:r>
              <a:rPr lang="en-US" dirty="0"/>
              <a:t>Gender: 10% of males are color blind while only 1% of women are (color blind palettes are available http://mkweb.bcgsc.ca/colorblind/)</a:t>
            </a:r>
          </a:p>
          <a:p>
            <a:pPr marL="0" indent="0">
              <a:buNone/>
            </a:pPr>
            <a:endParaRPr lang="en-US" dirty="0"/>
          </a:p>
        </p:txBody>
      </p:sp>
      <p:pic>
        <p:nvPicPr>
          <p:cNvPr id="4" name="Picture 3"/>
          <p:cNvPicPr>
            <a:picLocks noChangeAspect="1"/>
          </p:cNvPicPr>
          <p:nvPr/>
        </p:nvPicPr>
        <p:blipFill>
          <a:blip r:embed="rId2"/>
          <a:stretch>
            <a:fillRect/>
          </a:stretch>
        </p:blipFill>
        <p:spPr>
          <a:xfrm>
            <a:off x="823912" y="4452071"/>
            <a:ext cx="2261034" cy="2325329"/>
          </a:xfrm>
          <a:prstGeom prst="rect">
            <a:avLst/>
          </a:prstGeom>
        </p:spPr>
      </p:pic>
      <p:sp>
        <p:nvSpPr>
          <p:cNvPr id="5" name="TextBox 4"/>
          <p:cNvSpPr txBox="1"/>
          <p:nvPr/>
        </p:nvSpPr>
        <p:spPr>
          <a:xfrm>
            <a:off x="547730" y="6626045"/>
            <a:ext cx="4913745" cy="463909"/>
          </a:xfrm>
          <a:prstGeom prst="rect">
            <a:avLst/>
          </a:prstGeom>
        </p:spPr>
        <p:txBody>
          <a:bodyPr vert="horz" wrap="none" lIns="91440" tIns="45720" rIns="91440" bIns="45720" rtlCol="0">
            <a:normAutofit/>
          </a:bodyPr>
          <a:lstStyle/>
          <a:p>
            <a:pPr>
              <a:spcBef>
                <a:spcPts val="800"/>
              </a:spcBef>
            </a:pPr>
            <a:r>
              <a:rPr lang="en-US" sz="900" dirty="0">
                <a:latin typeface="Arial" panose="020B0604020202020204" pitchFamily="34" charset="0"/>
                <a:cs typeface="Arial" panose="020B0604020202020204" pitchFamily="34" charset="0"/>
              </a:rPr>
              <a:t>Source: </a:t>
            </a:r>
            <a:r>
              <a:rPr lang="en-US" sz="900" dirty="0">
                <a:latin typeface="Arial" panose="020B0604020202020204" pitchFamily="34" charset="0"/>
                <a:cs typeface="Arial" panose="020B0604020202020204" pitchFamily="34" charset="0"/>
                <a:hlinkClick r:id="rId3"/>
              </a:rPr>
              <a:t>https://colormax.org/color-blind-test/</a:t>
            </a:r>
            <a:r>
              <a:rPr lang="en-US" sz="900" dirty="0">
                <a:latin typeface="Arial" panose="020B0604020202020204" pitchFamily="34" charset="0"/>
                <a:cs typeface="Arial" panose="020B0604020202020204" pitchFamily="34" charset="0"/>
              </a:rPr>
              <a:t> </a:t>
            </a:r>
            <a:endParaRPr lang="en-US" sz="900" kern="1200" dirty="0">
              <a:solidFill>
                <a:schemeClr val="tx1"/>
              </a:solidFill>
              <a:latin typeface="Arial" panose="020B0604020202020204" pitchFamily="34" charset="0"/>
              <a:cs typeface="Arial" panose="020B0604020202020204" pitchFamily="34" charset="0"/>
            </a:endParaRPr>
          </a:p>
        </p:txBody>
      </p:sp>
      <p:sp>
        <p:nvSpPr>
          <p:cNvPr id="6" name="TextBox 5"/>
          <p:cNvSpPr txBox="1"/>
          <p:nvPr/>
        </p:nvSpPr>
        <p:spPr>
          <a:xfrm>
            <a:off x="3276786" y="5437275"/>
            <a:ext cx="4369377" cy="354919"/>
          </a:xfrm>
          <a:prstGeom prst="rect">
            <a:avLst/>
          </a:prstGeom>
        </p:spPr>
        <p:txBody>
          <a:bodyPr vert="horz" wrap="square" lIns="91440" tIns="45720" rIns="91440" bIns="45720" rtlCol="0">
            <a:normAutofit/>
          </a:bodyPr>
          <a:lstStyle/>
          <a:p>
            <a:pPr algn="l" defTabSz="914400" rtl="0" eaLnBrk="1" latinLnBrk="0" hangingPunct="1">
              <a:spcBef>
                <a:spcPts val="800"/>
              </a:spcBef>
            </a:pPr>
            <a:r>
              <a:rPr lang="en-US" sz="1400" kern="1200" dirty="0">
                <a:solidFill>
                  <a:schemeClr val="tx1"/>
                </a:solidFill>
                <a:latin typeface="Arial" panose="020B0604020202020204" pitchFamily="34" charset="0"/>
                <a:cs typeface="Arial" panose="020B0604020202020204" pitchFamily="34" charset="0"/>
              </a:rPr>
              <a:t>What do you see in the image to the left?</a:t>
            </a:r>
          </a:p>
        </p:txBody>
      </p:sp>
    </p:spTree>
    <p:extLst>
      <p:ext uri="{BB962C8B-B14F-4D97-AF65-F5344CB8AC3E}">
        <p14:creationId xmlns:p14="http://schemas.microsoft.com/office/powerpoint/2010/main" val="4271127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Consideration: Delivery format</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26831890"/>
              </p:ext>
            </p:extLst>
          </p:nvPr>
        </p:nvGraphicFramePr>
        <p:xfrm>
          <a:off x="547688" y="1665288"/>
          <a:ext cx="8229600" cy="3632200"/>
        </p:xfrm>
        <a:graphic>
          <a:graphicData uri="http://schemas.openxmlformats.org/drawingml/2006/table">
            <a:tbl>
              <a:tblPr firstRow="1" bandRow="1">
                <a:tableStyleId>{5C22544A-7EE6-4342-B048-85BDC9FD1C3A}</a:tableStyleId>
              </a:tblPr>
              <a:tblGrid>
                <a:gridCol w="2743200">
                  <a:extLst>
                    <a:ext uri="{9D8B030D-6E8A-4147-A177-3AD203B41FA5}">
                      <a16:colId xmlns:a16="http://schemas.microsoft.com/office/drawing/2014/main" val="3218142611"/>
                    </a:ext>
                  </a:extLst>
                </a:gridCol>
                <a:gridCol w="2743200">
                  <a:extLst>
                    <a:ext uri="{9D8B030D-6E8A-4147-A177-3AD203B41FA5}">
                      <a16:colId xmlns:a16="http://schemas.microsoft.com/office/drawing/2014/main" val="897519219"/>
                    </a:ext>
                  </a:extLst>
                </a:gridCol>
                <a:gridCol w="2743200">
                  <a:extLst>
                    <a:ext uri="{9D8B030D-6E8A-4147-A177-3AD203B41FA5}">
                      <a16:colId xmlns:a16="http://schemas.microsoft.com/office/drawing/2014/main" val="1469423707"/>
                    </a:ext>
                  </a:extLst>
                </a:gridCol>
              </a:tblGrid>
              <a:tr h="370840">
                <a:tc>
                  <a:txBody>
                    <a:bodyPr/>
                    <a:lstStyle/>
                    <a:p>
                      <a:r>
                        <a:rPr lang="en-US" dirty="0">
                          <a:latin typeface="Arial" panose="020B0604020202020204" pitchFamily="34" charset="0"/>
                          <a:cs typeface="Arial" panose="020B0604020202020204" pitchFamily="34" charset="0"/>
                        </a:rPr>
                        <a:t>Projection</a:t>
                      </a:r>
                    </a:p>
                  </a:txBody>
                  <a:tcPr/>
                </a:tc>
                <a:tc>
                  <a:txBody>
                    <a:bodyPr/>
                    <a:lstStyle/>
                    <a:p>
                      <a:r>
                        <a:rPr lang="en-US" dirty="0">
                          <a:latin typeface="Arial" panose="020B0604020202020204" pitchFamily="34" charset="0"/>
                          <a:cs typeface="Arial" panose="020B0604020202020204" pitchFamily="34" charset="0"/>
                        </a:rPr>
                        <a:t>Online</a:t>
                      </a:r>
                    </a:p>
                  </a:txBody>
                  <a:tcPr/>
                </a:tc>
                <a:tc>
                  <a:txBody>
                    <a:bodyPr/>
                    <a:lstStyle/>
                    <a:p>
                      <a:r>
                        <a:rPr lang="en-US" dirty="0">
                          <a:latin typeface="Arial" panose="020B0604020202020204" pitchFamily="34" charset="0"/>
                          <a:cs typeface="Arial" panose="020B0604020202020204" pitchFamily="34" charset="0"/>
                        </a:rPr>
                        <a:t>Print</a:t>
                      </a:r>
                    </a:p>
                  </a:txBody>
                  <a:tcPr/>
                </a:tc>
                <a:extLst>
                  <a:ext uri="{0D108BD9-81ED-4DB2-BD59-A6C34878D82A}">
                    <a16:rowId xmlns:a16="http://schemas.microsoft.com/office/drawing/2014/main" val="2170596578"/>
                  </a:ext>
                </a:extLst>
              </a:tr>
              <a:tr h="370840">
                <a:tc>
                  <a:txBody>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Use easy</a:t>
                      </a:r>
                      <a:r>
                        <a:rPr lang="en-US" baseline="0" dirty="0">
                          <a:latin typeface="Arial" panose="020B0604020202020204" pitchFamily="34" charset="0"/>
                          <a:cs typeface="Arial" panose="020B0604020202020204" pitchFamily="34" charset="0"/>
                        </a:rPr>
                        <a:t> to see visualizations</a:t>
                      </a:r>
                    </a:p>
                    <a:p>
                      <a:pPr marL="285750" indent="-285750">
                        <a:buFont typeface="Arial" panose="020B0604020202020204" pitchFamily="34" charset="0"/>
                        <a:buChar char="•"/>
                      </a:pPr>
                      <a:endParaRPr lang="en-US" baseline="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aseline="0" dirty="0">
                          <a:latin typeface="Arial" panose="020B0604020202020204" pitchFamily="34" charset="0"/>
                          <a:cs typeface="Arial" panose="020B0604020202020204" pitchFamily="34" charset="0"/>
                        </a:rPr>
                        <a:t>Use a suitable size font</a:t>
                      </a:r>
                    </a:p>
                    <a:p>
                      <a:pPr marL="285750" indent="-285750">
                        <a:buFont typeface="Arial" panose="020B0604020202020204" pitchFamily="34" charset="0"/>
                        <a:buChar char="•"/>
                      </a:pPr>
                      <a:endParaRPr lang="en-US" baseline="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aseline="0" dirty="0">
                          <a:latin typeface="Arial" panose="020B0604020202020204" pitchFamily="34" charset="0"/>
                          <a:cs typeface="Arial" panose="020B0604020202020204" pitchFamily="34" charset="0"/>
                        </a:rPr>
                        <a:t>Can the slides be viewed from an angle?</a:t>
                      </a:r>
                      <a:endParaRPr lang="en-US" dirty="0">
                        <a:latin typeface="Arial" panose="020B0604020202020204" pitchFamily="34" charset="0"/>
                        <a:cs typeface="Arial" panose="020B0604020202020204" pitchFamily="34" charset="0"/>
                      </a:endParaRPr>
                    </a:p>
                  </a:txBody>
                  <a:tcPr>
                    <a:solidFill>
                      <a:schemeClr val="bg1">
                        <a:lumMod val="95000"/>
                      </a:schemeClr>
                    </a:solidFill>
                  </a:tcPr>
                </a:tc>
                <a:tc>
                  <a:txBody>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Consider the file size because it affects download time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Use a suitable resolution (72 pixels per inch)</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Different monitors will</a:t>
                      </a:r>
                      <a:r>
                        <a:rPr lang="en-US" baseline="0" dirty="0">
                          <a:latin typeface="Arial" panose="020B0604020202020204" pitchFamily="34" charset="0"/>
                          <a:cs typeface="Arial" panose="020B0604020202020204" pitchFamily="34" charset="0"/>
                        </a:rPr>
                        <a:t> display colors slightly differently</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txBody>
                  <a:tcPr>
                    <a:solidFill>
                      <a:schemeClr val="bg1">
                        <a:lumMod val="95000"/>
                      </a:schemeClr>
                    </a:solidFill>
                  </a:tcPr>
                </a:tc>
                <a:tc>
                  <a:txBody>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Will you print the material or rely on the reader to print it? Will the reader use a color or black &amp; white printer?</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Consider the size</a:t>
                      </a:r>
                      <a:r>
                        <a:rPr lang="en-US" baseline="0" dirty="0">
                          <a:latin typeface="Arial" panose="020B0604020202020204" pitchFamily="34" charset="0"/>
                          <a:cs typeface="Arial" panose="020B0604020202020204" pitchFamily="34" charset="0"/>
                        </a:rPr>
                        <a:t> of the visualization so it fits on a printed page</a:t>
                      </a:r>
                    </a:p>
                    <a:p>
                      <a:pPr marL="285750" indent="-285750">
                        <a:buFont typeface="Arial" panose="020B0604020202020204" pitchFamily="34" charset="0"/>
                        <a:buChar char="•"/>
                      </a:pPr>
                      <a:endParaRPr lang="en-US" baseline="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aseline="0" dirty="0">
                          <a:latin typeface="Arial" panose="020B0604020202020204" pitchFamily="34" charset="0"/>
                          <a:cs typeface="Arial" panose="020B0604020202020204" pitchFamily="34" charset="0"/>
                        </a:rPr>
                        <a:t>Use a suitable resolution (300 pixels per inch)</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txBody>
                  <a:tcPr>
                    <a:solidFill>
                      <a:schemeClr val="bg1">
                        <a:lumMod val="95000"/>
                      </a:schemeClr>
                    </a:solidFill>
                  </a:tcPr>
                </a:tc>
                <a:extLst>
                  <a:ext uri="{0D108BD9-81ED-4DB2-BD59-A6C34878D82A}">
                    <a16:rowId xmlns:a16="http://schemas.microsoft.com/office/drawing/2014/main" val="3452485390"/>
                  </a:ext>
                </a:extLst>
              </a:tr>
            </a:tbl>
          </a:graphicData>
        </a:graphic>
      </p:graphicFrame>
    </p:spTree>
    <p:extLst>
      <p:ext uri="{BB962C8B-B14F-4D97-AF65-F5344CB8AC3E}">
        <p14:creationId xmlns:p14="http://schemas.microsoft.com/office/powerpoint/2010/main" val="3692809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Charts: Types of Charts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37527" y="1075713"/>
            <a:ext cx="6849922" cy="5048250"/>
          </a:xfrm>
        </p:spPr>
      </p:pic>
    </p:spTree>
    <p:extLst>
      <p:ext uri="{BB962C8B-B14F-4D97-AF65-F5344CB8AC3E}">
        <p14:creationId xmlns:p14="http://schemas.microsoft.com/office/powerpoint/2010/main" val="1495827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0.0&quot;&gt;&lt;object type=&quot;1&quot; unique_id=&quot;10001&quot;&gt;&lt;object type=&quot;8&quot; unique_id=&quot;10406&quot;&gt;&lt;/object&gt;&lt;object type=&quot;2&quot; unique_id=&quot;10407&quot;&gt;&lt;object type=&quot;3&quot; unique_id=&quot;10408&quot;&gt;&lt;property id=&quot;20148&quot; value=&quot;5&quot;/&gt;&lt;property id=&quot;20300&quot; value=&quot;Slide 1 - &amp;quot;Welcome to the Wells Fargo  4x3 PowerPoint template&amp;quot;&quot;/&gt;&lt;property id=&quot;20307&quot; value=&quot;275&quot;/&gt;&lt;/object&gt;&lt;object type=&quot;3&quot; unique_id=&quot;10409&quot;&gt;&lt;property id=&quot;20148&quot; value=&quot;5&quot;/&gt;&lt;property id=&quot;20300&quot; value=&quot;Slide 2 - &amp;quot;Using this PowerPoint template&amp;quot;&quot;/&gt;&lt;property id=&quot;20307&quot; value=&quot;291&quot;/&gt;&lt;/object&gt;&lt;object type=&quot;3&quot; unique_id=&quot;10410&quot;&gt;&lt;property id=&quot;20148&quot; value=&quot;5&quot;/&gt;&lt;property id=&quot;20300&quot; value=&quot;Slide 5 - &amp;quot;PowerPoint standards&amp;quot;&quot;/&gt;&lt;property id=&quot;20307&quot; value=&quot;292&quot;/&gt;&lt;/object&gt;&lt;object type=&quot;3&quot; unique_id=&quot;10411&quot;&gt;&lt;property id=&quot;20148&quot; value=&quot;5&quot;/&gt;&lt;property id=&quot;20300&quot; value=&quot;Slide 6 - &amp;quot;PowerPoint standards (continued)&amp;quot;&quot;/&gt;&lt;property id=&quot;20307&quot; value=&quot;293&quot;/&gt;&lt;/object&gt;&lt;object type=&quot;3&quot; unique_id=&quot;10412&quot;&gt;&lt;property id=&quot;20148&quot; value=&quot;5&quot;/&gt;&lt;property id=&quot;20300&quot; value=&quot;Slide 7 - &amp;quot;Accessibility considerations&amp;quot;&quot;/&gt;&lt;property id=&quot;20307&quot; value=&quot;294&quot;/&gt;&lt;/object&gt;&lt;object type=&quot;3&quot; unique_id=&quot;10413&quot;&gt;&lt;property id=&quot;20148&quot; value=&quot;5&quot;/&gt;&lt;property id=&quot;20300&quot; value=&quot;Slide 8 - &amp;quot;Using imagery in PowerPoint&amp;quot;&quot;/&gt;&lt;property id=&quot;20307&quot; value=&quot;299&quot;/&gt;&lt;/object&gt;&lt;object type=&quot;3&quot; unique_id=&quot;10414&quot;&gt;&lt;property id=&quot;20148&quot; value=&quot;5&quot;/&gt;&lt;property id=&quot;20300&quot; value=&quot;Slide 9 - &amp;quot;Using imagery in PowerPoint (continued)&amp;quot;&quot;/&gt;&lt;property id=&quot;20307&quot; value=&quot;312&quot;/&gt;&lt;/object&gt;&lt;object type=&quot;3&quot; unique_id=&quot;10415&quot;&gt;&lt;property id=&quot;20148&quot; value=&quot;5&quot;/&gt;&lt;property id=&quot;20300&quot; value=&quot;Slide 10 - &amp;quot;Copyrights and trademarks&amp;quot;&quot;/&gt;&lt;property id=&quot;20307&quot; value=&quot;296&quot;/&gt;&lt;/object&gt;&lt;object type=&quot;3&quot; unique_id=&quot;10416&quot;&gt;&lt;property id=&quot;20148&quot; value=&quot;5&quot;/&gt;&lt;property id=&quot;20300&quot; value=&quot;Slide 11 - &amp;quot;Video considerations&amp;quot;&quot;/&gt;&lt;property id=&quot;20307&quot; value=&quot;297&quot;/&gt;&lt;/object&gt;&lt;object type=&quot;3&quot; unique_id=&quot;10417&quot;&gt;&lt;property id=&quot;20148&quot; value=&quot;5&quot;/&gt;&lt;property id=&quot;20300&quot; value=&quot;Slide 12 - &amp;quot;Copyright notice and information classifications&amp;quot;&quot;/&gt;&lt;property id=&quot;20307&quot; value=&quot;298&quot;/&gt;&lt;/object&gt;&lt;object type=&quot;3&quot; unique_id=&quot;10418&quot;&gt;&lt;property id=&quot;20148&quot; value=&quot;5&quot;/&gt;&lt;property id=&quot;20300&quot; value=&quot;Slide 13 - &amp;quot;Presentation title is Wells Fargo Sans Display 32pt, three lines max&amp;quot;&quot;/&gt;&lt;property id=&quot;20307&quot; value=&quot;256&quot;/&gt;&lt;/object&gt;&lt;object type=&quot;3&quot; unique_id=&quot;10419&quot;&gt;&lt;property id=&quot;20148&quot; value=&quot;5&quot;/&gt;&lt;property id=&quot;20300&quot; value=&quot;Slide 14 - &amp;quot;Presentation title is Wells Fargo Sans Display 28pt,  two lines max&amp;quot;&quot;/&gt;&lt;property id=&quot;20307&quot; value=&quot;259&quot;/&gt;&lt;/object&gt;&lt;object type=&quot;3&quot; unique_id=&quot;10420&quot;&gt;&lt;property id=&quot;20148&quot; value=&quot;5&quot;/&gt;&lt;property id=&quot;20300&quot; value=&quot;Slide 15 - &amp;quot;Agenda&amp;quot;&quot;/&gt;&lt;property id=&quot;20307&quot; value=&quot;281&quot;/&gt;&lt;/object&gt;&lt;object type=&quot;3&quot; unique_id=&quot;10421&quot;&gt;&lt;property id=&quot;20148&quot; value=&quot;5&quot;/&gt;&lt;property id=&quot;20300&quot; value=&quot;Slide 16 - &amp;quot;Agenda&amp;quot;&quot;/&gt;&lt;property id=&quot;20307&quot; value=&quot;288&quot;/&gt;&lt;/object&gt;&lt;object type=&quot;3&quot; unique_id=&quot;10422&quot;&gt;&lt;property id=&quot;20148&quot; value=&quot;5&quot;/&gt;&lt;property id=&quot;20300&quot; value=&quot;Slide 17&quot;/&gt;&lt;property id=&quot;20307&quot; value=&quot;314&quot;/&gt;&lt;/object&gt;&lt;object type=&quot;3&quot; unique_id=&quot;10423&quot;&gt;&lt;property id=&quot;20148&quot; value=&quot;5&quot;/&gt;&lt;property id=&quot;20300&quot; value=&quot;Slide 18 - &amp;quot;Slide title is Wells Fargo Sans Display 24pt Two lines max&amp;quot;&quot;/&gt;&lt;property id=&quot;20307&quot; value=&quot;261&quot;/&gt;&lt;/object&gt;&lt;object type=&quot;3&quot; unique_id=&quot;10424&quot;&gt;&lt;property id=&quot;20148&quot; value=&quot;5&quot;/&gt;&lt;property id=&quot;20300&quot; value=&quot;Slide 19 - &amp;quot;This is a “Large Text” slide&amp;quot;&quot;/&gt;&lt;property id=&quot;20307&quot; value=&quot;309&quot;/&gt;&lt;/object&gt;&lt;object type=&quot;3&quot; unique_id=&quot;10425&quot;&gt;&lt;property id=&quot;20148&quot; value=&quot;5&quot;/&gt;&lt;property id=&quot;20300&quot; value=&quot;Slide 20 - &amp;quot;This is a “Two Content” slide Slide subtitle, if needed, is WF Sans SemiBold 14pt, black&amp;quot;&quot;/&gt;&lt;property id=&quot;20307&quot; value=&quot;262&quot;/&gt;&lt;/object&gt;&lt;object type=&quot;3&quot; unique_id=&quot;10426&quot;&gt;&lt;property id=&quot;20148&quot; value=&quot;5&quot;/&gt;&lt;property id=&quot;20300&quot; value=&quot;Slide 21 - &amp;quot;Columns can be used for text, tables,  charts, graphics, and/or photos&amp;quot;&quot;/&gt;&lt;property id=&quot;20307&quot; value=&quot;313&quot;/&gt;&lt;/object&gt;&lt;object type=&quot;3&quot; unique_id=&quot;10427&quot;&gt;&lt;property id=&quot;20148&quot; value=&quot;5&quot;/&gt;&lt;property id=&quot;20300&quot; value=&quot;Slide 22 - &amp;quot;This is a “Three Content” slide&amp;quot;&quot;/&gt;&lt;property id=&quot;20307&quot; value=&quot;263&quot;/&gt;&lt;/object&gt;&lt;object type=&quot;3&quot; unique_id=&quot;10428&quot;&gt;&lt;property id=&quot;20148&quot; value=&quot;5&quot;/&gt;&lt;property id=&quot;20300&quot; value=&quot;Slide 23 - &amp;quot;This is a “Sidebar Left” slide&amp;quot;&quot;/&gt;&lt;property id=&quot;20307&quot; value=&quot;276&quot;/&gt;&lt;/object&gt;&lt;object type=&quot;3&quot; unique_id=&quot;10429&quot;&gt;&lt;property id=&quot;20148&quot; value=&quot;5&quot;/&gt;&lt;property id=&quot;20300&quot; value=&quot;Slide 24 - &amp;quot;This is a “Sidebar Right” slide&amp;quot;&quot;/&gt;&lt;property id=&quot;20307&quot; value=&quot;277&quot;/&gt;&lt;/object&gt;&lt;object type=&quot;3&quot; unique_id=&quot;10430&quot;&gt;&lt;property id=&quot;20148&quot; value=&quot;5&quot;/&gt;&lt;property id=&quot;20300&quot; value=&quot;Slide 25 - &amp;quot;This is a “Text and Photo” slide&amp;quot;&quot;/&gt;&lt;property id=&quot;20307&quot; value=&quot;303&quot;/&gt;&lt;/object&gt;&lt;object type=&quot;3&quot; unique_id=&quot;10431&quot;&gt;&lt;property id=&quot;20148&quot; value=&quot;5&quot;/&gt;&lt;property id=&quot;20300&quot; value=&quot;Slide 26 - &amp;quot;This is a “One Photo and Caption” slide&amp;quot;&quot;/&gt;&lt;property id=&quot;20307&quot; value=&quot;271&quot;/&gt;&lt;/object&gt;&lt;object type=&quot;3&quot; unique_id=&quot;10432&quot;&gt;&lt;property id=&quot;20148&quot; value=&quot;5&quot;/&gt;&lt;property id=&quot;20300&quot; value=&quot;Slide 27 - &amp;quot;This is a “Two Photos and Captions” slide&amp;quot;&quot;/&gt;&lt;property id=&quot;20307&quot; value=&quot;272&quot;/&gt;&lt;/object&gt;&lt;object type=&quot;3&quot; unique_id=&quot;10433&quot;&gt;&lt;property id=&quot;20148&quot; value=&quot;5&quot;/&gt;&lt;property id=&quot;20300&quot; value=&quot;Slide 28&quot;/&gt;&lt;property id=&quot;20307&quot; value=&quot;265&quot;/&gt;&lt;/object&gt;&lt;object type=&quot;3&quot; unique_id=&quot;10434&quot;&gt;&lt;property id=&quot;20148&quot; value=&quot;5&quot;/&gt;&lt;property id=&quot;20300&quot; value=&quot;Slide 29&quot;/&gt;&lt;property id=&quot;20307&quot; value=&quot;269&quot;/&gt;&lt;/object&gt;&lt;object type=&quot;3&quot; unique_id=&quot;10435&quot;&gt;&lt;property id=&quot;20148&quot; value=&quot;5&quot;/&gt;&lt;property id=&quot;20300&quot; value=&quot;Slide 30&quot;/&gt;&lt;property id=&quot;20307&quot; value=&quot;278&quot;/&gt;&lt;/object&gt;&lt;object type=&quot;3&quot; unique_id=&quot;10436&quot;&gt;&lt;property id=&quot;20148&quot; value=&quot;5&quot;/&gt;&lt;property id=&quot;20300&quot; value=&quot;Slide 31&quot;/&gt;&lt;property id=&quot;20307&quot; value=&quot;267&quot;/&gt;&lt;/object&gt;&lt;object type=&quot;3&quot; unique_id=&quot;10437&quot;&gt;&lt;property id=&quot;20148&quot; value=&quot;5&quot;/&gt;&lt;property id=&quot;20300&quot; value=&quot;Slide 32 - &amp;quot;Fonts&amp;quot;&quot;/&gt;&lt;property id=&quot;20307&quot; value=&quot;286&quot;/&gt;&lt;/object&gt;&lt;object type=&quot;3&quot; unique_id=&quot;10438&quot;&gt;&lt;property id=&quot;20148&quot; value=&quot;5&quot;/&gt;&lt;property id=&quot;20300&quot; value=&quot;Slide 33 - &amp;quot;Font embedding&amp;quot;&quot;/&gt;&lt;property id=&quot;20307&quot; value=&quot;310&quot;/&gt;&lt;/object&gt;&lt;object type=&quot;3&quot; unique_id=&quot;10439&quot;&gt;&lt;property id=&quot;20148&quot; value=&quot;5&quot;/&gt;&lt;property id=&quot;20300&quot; value=&quot;Slide 34 - &amp;quot;Colors&amp;quot;&quot;/&gt;&lt;property id=&quot;20307&quot; value=&quot;280&quot;/&gt;&lt;/object&gt;&lt;object type=&quot;3&quot; unique_id=&quot;10440&quot;&gt;&lt;property id=&quot;20148&quot; value=&quot;5&quot;/&gt;&lt;property id=&quot;20300&quot; value=&quot;Slide 35 - &amp;quot;Accessibility in fonts and colors&amp;quot;&quot;/&gt;&lt;property id=&quot;20307&quot; value=&quot;300&quot;/&gt;&lt;/object&gt;&lt;object type=&quot;3&quot; unique_id=&quot;10441&quot;&gt;&lt;property id=&quot;20148&quot; value=&quot;5&quot;/&gt;&lt;property id=&quot;20300&quot; value=&quot;Slide 36 - &amp;quot;Tables&amp;quot;&quot;/&gt;&lt;property id=&quot;20307&quot; value=&quot;274&quot;/&gt;&lt;/object&gt;&lt;object type=&quot;3&quot; unique_id=&quot;10442&quot;&gt;&lt;property id=&quot;20148&quot; value=&quot;5&quot;/&gt;&lt;property id=&quot;20300&quot; value=&quot;Slide 37 - &amp;quot;Tables (continued)&amp;quot;&quot;/&gt;&lt;property id=&quot;20307&quot; value=&quot;307&quot;/&gt;&lt;/object&gt;&lt;object type=&quot;3&quot; unique_id=&quot;10443&quot;&gt;&lt;property id=&quot;20148&quot; value=&quot;5&quot;/&gt;&lt;property id=&quot;20300&quot; value=&quot;Slide 38 - &amp;quot;Charts&amp;quot;&quot;/&gt;&lt;property id=&quot;20307&quot; value=&quot;282&quot;/&gt;&lt;/object&gt;&lt;object type=&quot;3&quot; unique_id=&quot;10444&quot;&gt;&lt;property id=&quot;20148&quot; value=&quot;5&quot;/&gt;&lt;property id=&quot;20300&quot; value=&quot;Slide 39 - &amp;quot;Charts (continued)&amp;quot;&quot;/&gt;&lt;property id=&quot;20307&quot; value=&quot;285&quot;/&gt;&lt;/object&gt;&lt;object type=&quot;3&quot; unique_id=&quot;10445&quot;&gt;&lt;property id=&quot;20148&quot; value=&quot;5&quot;/&gt;&lt;property id=&quot;20300&quot; value=&quot;Slide 40 - &amp;quot;Charts (continued)&amp;quot;&quot;/&gt;&lt;property id=&quot;20307&quot; value=&quot;304&quot;/&gt;&lt;/object&gt;&lt;object type=&quot;3&quot; unique_id=&quot;10446&quot;&gt;&lt;property id=&quot;20148&quot; value=&quot;5&quot;/&gt;&lt;property id=&quot;20300&quot; value=&quot;Slide 41 - &amp;quot;Charts (continued)&amp;quot;&quot;/&gt;&lt;property id=&quot;20307&quot; value=&quot;306&quot;/&gt;&lt;/object&gt;&lt;object type=&quot;3&quot; unique_id=&quot;10447&quot;&gt;&lt;property id=&quot;20148&quot; value=&quot;5&quot;/&gt;&lt;property id=&quot;20300&quot; value=&quot;Slide 42 - &amp;quot;Charts (continued)&amp;quot;&quot;/&gt;&lt;property id=&quot;20307&quot; value=&quot;308&quot;/&gt;&lt;/object&gt;&lt;object type=&quot;3&quot; unique_id=&quot;10448&quot;&gt;&lt;property id=&quot;20148&quot; value=&quot;5&quot;/&gt;&lt;property id=&quot;20300&quot; value=&quot;Slide 43 - &amp;quot;SmartArt and graphics&amp;quot;&quot;/&gt;&lt;property id=&quot;20307&quot; value=&quot;287&quot;/&gt;&lt;/object&gt;&lt;object type=&quot;3&quot; unique_id=&quot;10449&quot;&gt;&lt;property id=&quot;20148&quot; value=&quot;5&quot;/&gt;&lt;property id=&quot;20300&quot; value=&quot;Slide 44 - &amp;quot;SmartArt and graphics (continued)&amp;quot;&quot;/&gt;&lt;property id=&quot;20307&quot; value=&quot;311&quot;/&gt;&lt;/object&gt;&lt;object type=&quot;3&quot; unique_id=&quot;10450&quot;&gt;&lt;property id=&quot;20148&quot; value=&quot;5&quot;/&gt;&lt;property id=&quot;20300&quot; value=&quot;Slide 45 - &amp;quot;Transitions, animations, and graphic effects&amp;quot;&quot;/&gt;&lt;property id=&quot;20307&quot; value=&quot;283&quot;/&gt;&lt;/object&gt;&lt;object type=&quot;3&quot; unique_id=&quot;10451&quot;&gt;&lt;property id=&quot;20148&quot; value=&quot;5&quot;/&gt;&lt;property id=&quot;20300&quot; value=&quot;Slide 3 - &amp;quot;Printing&amp;quot;&quot;/&gt;&lt;property id=&quot;20307&quot; value=&quot;301&quot;/&gt;&lt;/object&gt;&lt;object type=&quot;3&quot; unique_id=&quot;10452&quot;&gt;&lt;property id=&quot;20148&quot; value=&quot;5&quot;/&gt;&lt;property id=&quot;20300&quot; value=&quot;Slide 46&quot;/&gt;&lt;property id=&quot;20307&quot; value=&quot;284&quot;/&gt;&lt;/object&gt;&lt;object type=&quot;3&quot; unique_id=&quot;11168&quot;&gt;&lt;property id=&quot;20148&quot; value=&quot;5&quot;/&gt;&lt;property id=&quot;20300&quot; value=&quot;Slide 4 - &amp;quot;Saving as a PDF&amp;quot;&quot;/&gt;&lt;property id=&quot;20307&quot; value=&quot;315&quot;/&gt;&lt;/object&gt;&lt;/object&gt;&lt;/object&gt;&lt;/database&gt;"/>
  <p:tag name="SECTOMILLISECCONVERTED" val="1"/>
</p:tagLst>
</file>

<file path=ppt/theme/theme1.xml><?xml version="1.0" encoding="utf-8"?>
<a:theme xmlns:a="http://schemas.openxmlformats.org/drawingml/2006/main" name="Wells Fargo 2019">
  <a:themeElements>
    <a:clrScheme name="Wells Fargo 2019 Colors">
      <a:dk1>
        <a:srgbClr val="141414"/>
      </a:dk1>
      <a:lt1>
        <a:srgbClr val="FFFFFF"/>
      </a:lt1>
      <a:dk2>
        <a:srgbClr val="D71E28"/>
      </a:dk2>
      <a:lt2>
        <a:srgbClr val="F4F0ED"/>
      </a:lt2>
      <a:accent1>
        <a:srgbClr val="EB691E"/>
      </a:accent1>
      <a:accent2>
        <a:srgbClr val="D73F26"/>
      </a:accent2>
      <a:accent3>
        <a:srgbClr val="C83255"/>
      </a:accent3>
      <a:accent4>
        <a:srgbClr val="AA1E87"/>
      </a:accent4>
      <a:accent5>
        <a:srgbClr val="823291"/>
      </a:accent5>
      <a:accent6>
        <a:srgbClr val="5A469B"/>
      </a:accent6>
      <a:hlink>
        <a:srgbClr val="5A469B"/>
      </a:hlink>
      <a:folHlink>
        <a:srgbClr val="5A469B"/>
      </a:folHlink>
    </a:clrScheme>
    <a:fontScheme name="Wells Fargo 2019 Fonts">
      <a:majorFont>
        <a:latin typeface="Wells Fargo Sans Display" panose="020B0503020203020204" pitchFamily="34" charset="0"/>
        <a:ea typeface=""/>
        <a:cs typeface=""/>
      </a:majorFont>
      <a:minorFont>
        <a:latin typeface="Wells Fargo Sans" panose="020B0503020203020204" pitchFamily="34" charset="0"/>
        <a:ea typeface=""/>
        <a:cs typeface=""/>
      </a:minorFont>
    </a:fontScheme>
    <a:fmtScheme name="Wells Fargo 2019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600"/>
        </a:defPPr>
      </a:lstStyle>
      <a:style>
        <a:lnRef idx="0">
          <a:srgbClr val="787070"/>
        </a:lnRef>
        <a:fillRef idx="1">
          <a:schemeClr val="accent1"/>
        </a:fillRef>
        <a:effectRef idx="0">
          <a:schemeClr val="dk1"/>
        </a:effectRef>
        <a:fontRef idx="minor">
          <a:schemeClr val="lt1"/>
        </a:fontRef>
      </a:style>
    </a:spDef>
    <a:lnDef>
      <a:spPr>
        <a:ln w="12700" cap="sq"/>
      </a:spPr>
      <a:bodyPr/>
      <a:lstStyle/>
      <a:style>
        <a:lnRef idx="1">
          <a:srgbClr val="787070"/>
        </a:lnRef>
        <a:fillRef idx="0">
          <a:schemeClr val="accent1"/>
        </a:fillRef>
        <a:effectRef idx="0">
          <a:schemeClr val="dk1"/>
        </a:effectRef>
        <a:fontRef idx="minor">
          <a:schemeClr val="lt1"/>
        </a:fontRef>
      </a:style>
    </a:lnDef>
    <a:txDef>
      <a:spPr>
        <a:noFill/>
      </a:spPr>
      <a:bodyPr wrap="square" lIns="0" tIns="0" rIns="0" bIns="0" rtlCol="0"/>
      <a:lstStyle>
        <a:defPPr marL="171450" indent="-171450">
          <a:lnSpc>
            <a:spcPct val="100000"/>
          </a:lnSpc>
          <a:spcBef>
            <a:spcPts val="1200"/>
          </a:spcBef>
          <a:buSzPct val="100000"/>
          <a:buFont typeface="Wells Fargo Sans"/>
          <a:buChar char="•"/>
          <a:defRPr sz="1600"/>
        </a:defPPr>
      </a:lstStyle>
    </a:txDef>
  </a:objectDefaults>
  <a:extraClrSchemeLst/>
  <a:custClrLst>
    <a:custClr name="WF Red">
      <a:srgbClr val="D71E28"/>
    </a:custClr>
    <a:custClr name="WF Yellow">
      <a:srgbClr val="FFCD41"/>
    </a:custClr>
    <a:custClr name="WF Yellow Tint 1">
      <a:srgbClr val="FFDC78"/>
    </a:custClr>
    <a:custClr name="WF Yellow Tint 2">
      <a:srgbClr val="FFE6A0"/>
    </a:custClr>
    <a:custClr name="WF Yellow Tint 3">
      <a:srgbClr val="FFF0C8"/>
    </a:custClr>
    <a:custClr name="WF Yellow Tint 4">
      <a:srgbClr val="FFF7E2"/>
    </a:custClr>
    <a:custClr name="WF Gray 1">
      <a:srgbClr val="3B3331"/>
    </a:custClr>
    <a:custClr name="WF Gray 2">
      <a:srgbClr val="787070"/>
    </a:custClr>
    <a:custClr name="WF Gray 3">
      <a:srgbClr val="B5ADAD"/>
    </a:custClr>
    <a:custClr name="WF Gray 4">
      <a:srgbClr val="F4F0ED"/>
    </a:custClr>
    <a:custClr name="WF Orange Dark 2">
      <a:srgbClr val="873100"/>
    </a:custClr>
    <a:custClr name="WF Orange Dark 1">
      <a:srgbClr val="A93E00"/>
    </a:custClr>
    <a:custClr name="WF Orange">
      <a:srgbClr val="EB691E"/>
    </a:custClr>
    <a:custClr name="WF Orange Light 1">
      <a:srgbClr val="FF9657"/>
    </a:custClr>
    <a:custClr name="WF Orange Light 1">
      <a:srgbClr val="FFC5A3"/>
    </a:custClr>
    <a:custClr name="WF Coral Dark 2">
      <a:srgbClr val="87190A"/>
    </a:custClr>
    <a:custClr name="WF Coral Dark 1">
      <a:srgbClr val="B42D19"/>
    </a:custClr>
    <a:custClr name="WF Coral">
      <a:srgbClr val="D73F26"/>
    </a:custClr>
    <a:custClr name="WF Coral Light 1">
      <a:srgbClr val="FF755E"/>
    </a:custClr>
    <a:custClr name="WF Coral Light 1">
      <a:srgbClr val="FFB1A6"/>
    </a:custClr>
    <a:custClr name="WF Pink Dark 2">
      <a:srgbClr val="6E142D"/>
    </a:custClr>
    <a:custClr name="WF Pink Dark 1">
      <a:srgbClr val="9B2341"/>
    </a:custClr>
    <a:custClr name="WF Pink">
      <a:srgbClr val="C83255"/>
    </a:custClr>
    <a:custClr name="WF Pink Light 1">
      <a:srgbClr val="F26D91"/>
    </a:custClr>
    <a:custClr name="WF Pink Light 1">
      <a:srgbClr val="FFA6BE"/>
    </a:custClr>
    <a:custClr name="WF Purple Dark 2">
      <a:srgbClr val="640A4B"/>
    </a:custClr>
    <a:custClr name="WF Purple Dark 1">
      <a:srgbClr val="871469"/>
    </a:custClr>
    <a:custClr name="WF Purple">
      <a:srgbClr val="AA1E87"/>
    </a:custClr>
    <a:custClr name="WF Purple Light 1">
      <a:srgbClr val="D169B8"/>
    </a:custClr>
    <a:custClr name="WF Purple Light 1">
      <a:srgbClr val="F2A5DC"/>
    </a:custClr>
    <a:custClr name="WF Violet Dark 2">
      <a:srgbClr val="5A1E64"/>
    </a:custClr>
    <a:custClr name="WF Violet Dark 1">
      <a:srgbClr val="64287D"/>
    </a:custClr>
    <a:custClr name="WF Violet">
      <a:srgbClr val="823291"/>
    </a:custClr>
    <a:custClr name="WF Violet Light 1">
      <a:srgbClr val="BB70CC"/>
    </a:custClr>
    <a:custClr name="WF Violet Light 1">
      <a:srgbClr val="E5A2F2"/>
    </a:custClr>
    <a:custClr name="WF Indigo Dark 2">
      <a:srgbClr val="352B6B"/>
    </a:custClr>
    <a:custClr name="WF Indigo Dark 1">
      <a:srgbClr val="463782"/>
    </a:custClr>
    <a:custClr name="WF Indigo">
      <a:srgbClr val="5A469B"/>
    </a:custClr>
    <a:custClr name="WF Indigo Light 1">
      <a:srgbClr val="9A89D9"/>
    </a:custClr>
    <a:custClr name="WF Indigo Light 1">
      <a:srgbClr val="BFB3F2"/>
    </a:custClr>
  </a:custClrLst>
  <a:extLst>
    <a:ext uri="{05A4C25C-085E-4340-85A3-A5531E510DB2}">
      <thm15:themeFamily xmlns:thm15="http://schemas.microsoft.com/office/thememl/2012/main" name="Presentation4" id="{F5A16A5F-BCCD-492C-ABBC-5CE344749FE3}" vid="{A52EFA2D-49E8-43B1-B40A-1FC7B6B864A1}"/>
    </a:ext>
  </a:extLst>
</a:theme>
</file>

<file path=ppt/theme/theme2.xml><?xml version="1.0" encoding="utf-8"?>
<a:theme xmlns:a="http://schemas.openxmlformats.org/drawingml/2006/main" name="Wells Fargo 2019">
  <a:themeElements>
    <a:clrScheme name="Wells Fargo 2019 Colors">
      <a:dk1>
        <a:srgbClr val="141414"/>
      </a:dk1>
      <a:lt1>
        <a:srgbClr val="FFFFFF"/>
      </a:lt1>
      <a:dk2>
        <a:srgbClr val="D71E28"/>
      </a:dk2>
      <a:lt2>
        <a:srgbClr val="F4F0ED"/>
      </a:lt2>
      <a:accent1>
        <a:srgbClr val="EB691E"/>
      </a:accent1>
      <a:accent2>
        <a:srgbClr val="D73F26"/>
      </a:accent2>
      <a:accent3>
        <a:srgbClr val="C83255"/>
      </a:accent3>
      <a:accent4>
        <a:srgbClr val="AA1E87"/>
      </a:accent4>
      <a:accent5>
        <a:srgbClr val="823291"/>
      </a:accent5>
      <a:accent6>
        <a:srgbClr val="5A469B"/>
      </a:accent6>
      <a:hlink>
        <a:srgbClr val="5A469B"/>
      </a:hlink>
      <a:folHlink>
        <a:srgbClr val="5A469B"/>
      </a:folHlink>
    </a:clrScheme>
    <a:fontScheme name="Wells Fargo 2019 Fonts">
      <a:majorFont>
        <a:latin typeface="Wells Fargo Sans Display" panose="020B0503020203020204" pitchFamily="34" charset="0"/>
        <a:ea typeface=""/>
        <a:cs typeface=""/>
      </a:majorFont>
      <a:minorFont>
        <a:latin typeface="Wells Fargo Sans" panose="020B0503020203020204" pitchFamily="34" charset="0"/>
        <a:ea typeface=""/>
        <a:cs typeface=""/>
      </a:minorFont>
    </a:fontScheme>
    <a:fmtScheme name="Wells Fargo 2019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600"/>
        </a:defPPr>
      </a:lstStyle>
      <a:style>
        <a:lnRef idx="0">
          <a:srgbClr val="787070"/>
        </a:lnRef>
        <a:fillRef idx="1">
          <a:schemeClr val="accent1"/>
        </a:fillRef>
        <a:effectRef idx="0">
          <a:schemeClr val="dk1"/>
        </a:effectRef>
        <a:fontRef idx="minor">
          <a:schemeClr val="lt1"/>
        </a:fontRef>
      </a:style>
    </a:spDef>
    <a:lnDef>
      <a:spPr>
        <a:ln w="12700" cap="sq"/>
      </a:spPr>
      <a:bodyPr/>
      <a:lstStyle/>
      <a:style>
        <a:lnRef idx="1">
          <a:srgbClr val="787070"/>
        </a:lnRef>
        <a:fillRef idx="0">
          <a:schemeClr val="accent1"/>
        </a:fillRef>
        <a:effectRef idx="0">
          <a:schemeClr val="dk1"/>
        </a:effectRef>
        <a:fontRef idx="minor">
          <a:schemeClr val="lt1"/>
        </a:fontRef>
      </a:style>
    </a:lnDef>
    <a:txDef>
      <a:spPr>
        <a:noFill/>
      </a:spPr>
      <a:bodyPr wrap="square" lIns="0" tIns="0" rIns="0" bIns="0" rtlCol="0"/>
      <a:lstStyle>
        <a:defPPr marL="171450" indent="-171450">
          <a:lnSpc>
            <a:spcPct val="100000"/>
          </a:lnSpc>
          <a:spcBef>
            <a:spcPts val="1200"/>
          </a:spcBef>
          <a:buSzPct val="100000"/>
          <a:buFont typeface="Wells Fargo Sans"/>
          <a:buChar char="•"/>
          <a:defRPr sz="1600"/>
        </a:defPPr>
      </a:lstStyle>
    </a:txDef>
  </a:objectDefaults>
  <a:extraClrSchemeLst/>
  <a:custClrLst>
    <a:custClr name="WF Red">
      <a:srgbClr val="D71E28"/>
    </a:custClr>
    <a:custClr name="WF Yellow">
      <a:srgbClr val="FFCD41"/>
    </a:custClr>
    <a:custClr name="WF Yellow Tint 1">
      <a:srgbClr val="FFDC78"/>
    </a:custClr>
    <a:custClr name="WF Yellow Tint 2">
      <a:srgbClr val="FFE6A0"/>
    </a:custClr>
    <a:custClr name="WF Yellow Tint 3">
      <a:srgbClr val="FFF0C8"/>
    </a:custClr>
    <a:custClr name="WF Yellow Tint 4">
      <a:srgbClr val="FFF7E2"/>
    </a:custClr>
    <a:custClr name="WF Gray 1">
      <a:srgbClr val="3B3331"/>
    </a:custClr>
    <a:custClr name="WF Gray 2">
      <a:srgbClr val="787070"/>
    </a:custClr>
    <a:custClr name="WF Gray 3">
      <a:srgbClr val="B5ADAD"/>
    </a:custClr>
    <a:custClr name="WF Gray 4">
      <a:srgbClr val="F4F0ED"/>
    </a:custClr>
    <a:custClr name="WF Orange Dark 2">
      <a:srgbClr val="873100"/>
    </a:custClr>
    <a:custClr name="WF Orange Dark 1">
      <a:srgbClr val="A93E00"/>
    </a:custClr>
    <a:custClr name="WF Orange">
      <a:srgbClr val="EB691E"/>
    </a:custClr>
    <a:custClr name="WF Orange Light 1">
      <a:srgbClr val="FF9657"/>
    </a:custClr>
    <a:custClr name="WF Orange Light 1">
      <a:srgbClr val="FFC5A3"/>
    </a:custClr>
    <a:custClr name="WF Coral Dark 2">
      <a:srgbClr val="87190A"/>
    </a:custClr>
    <a:custClr name="WF Coral Dark 1">
      <a:srgbClr val="B42D19"/>
    </a:custClr>
    <a:custClr name="WF Coral">
      <a:srgbClr val="D73F26"/>
    </a:custClr>
    <a:custClr name="WF Coral Light 1">
      <a:srgbClr val="FF755E"/>
    </a:custClr>
    <a:custClr name="WF Coral Light 1">
      <a:srgbClr val="FFB1A6"/>
    </a:custClr>
    <a:custClr name="WF Pink Dark 2">
      <a:srgbClr val="6E142D"/>
    </a:custClr>
    <a:custClr name="WF Pink Dark 1">
      <a:srgbClr val="9B2341"/>
    </a:custClr>
    <a:custClr name="WF Pink">
      <a:srgbClr val="C83255"/>
    </a:custClr>
    <a:custClr name="WF Pink Light 1">
      <a:srgbClr val="F26D91"/>
    </a:custClr>
    <a:custClr name="WF Pink Light 1">
      <a:srgbClr val="FFA6BE"/>
    </a:custClr>
    <a:custClr name="WF Purple Dark 2">
      <a:srgbClr val="640A4B"/>
    </a:custClr>
    <a:custClr name="WF Purple Dark 1">
      <a:srgbClr val="871469"/>
    </a:custClr>
    <a:custClr name="WF Purple">
      <a:srgbClr val="AA1E87"/>
    </a:custClr>
    <a:custClr name="WF Purple Light 1">
      <a:srgbClr val="D169B8"/>
    </a:custClr>
    <a:custClr name="WF Purple Light 1">
      <a:srgbClr val="F2A5DC"/>
    </a:custClr>
    <a:custClr name="WF Violet Dark 2">
      <a:srgbClr val="5A1E64"/>
    </a:custClr>
    <a:custClr name="WF Violet Dark 1">
      <a:srgbClr val="64287D"/>
    </a:custClr>
    <a:custClr name="WF Violet">
      <a:srgbClr val="823291"/>
    </a:custClr>
    <a:custClr name="WF Violet Light 1">
      <a:srgbClr val="BB70CC"/>
    </a:custClr>
    <a:custClr name="WF Violet Light 1">
      <a:srgbClr val="E5A2F2"/>
    </a:custClr>
    <a:custClr name="WF Indigo Dark 2">
      <a:srgbClr val="352B6B"/>
    </a:custClr>
    <a:custClr name="WF Indigo Dark 1">
      <a:srgbClr val="463782"/>
    </a:custClr>
    <a:custClr name="WF Indigo">
      <a:srgbClr val="5A469B"/>
    </a:custClr>
    <a:custClr name="WF Indigo Light 1">
      <a:srgbClr val="9A89D9"/>
    </a:custClr>
    <a:custClr name="WF Indigo Light 1">
      <a:srgbClr val="BFB3F2"/>
    </a:custClr>
  </a:custClrLst>
</a:theme>
</file>

<file path=ppt/theme/theme3.xml><?xml version="1.0" encoding="utf-8"?>
<a:theme xmlns:a="http://schemas.openxmlformats.org/drawingml/2006/main" name="Wells Fargo 2019">
  <a:themeElements>
    <a:clrScheme name="Wells Fargo 2019 Colors">
      <a:dk1>
        <a:srgbClr val="141414"/>
      </a:dk1>
      <a:lt1>
        <a:srgbClr val="FFFFFF"/>
      </a:lt1>
      <a:dk2>
        <a:srgbClr val="D71E28"/>
      </a:dk2>
      <a:lt2>
        <a:srgbClr val="F4F0ED"/>
      </a:lt2>
      <a:accent1>
        <a:srgbClr val="EB691E"/>
      </a:accent1>
      <a:accent2>
        <a:srgbClr val="D73F26"/>
      </a:accent2>
      <a:accent3>
        <a:srgbClr val="C83255"/>
      </a:accent3>
      <a:accent4>
        <a:srgbClr val="AA1E87"/>
      </a:accent4>
      <a:accent5>
        <a:srgbClr val="823291"/>
      </a:accent5>
      <a:accent6>
        <a:srgbClr val="5A469B"/>
      </a:accent6>
      <a:hlink>
        <a:srgbClr val="5A469B"/>
      </a:hlink>
      <a:folHlink>
        <a:srgbClr val="5A469B"/>
      </a:folHlink>
    </a:clrScheme>
    <a:fontScheme name="Wells Fargo 2019 Fonts">
      <a:majorFont>
        <a:latin typeface="Wells Fargo Sans Display" panose="020B0503020203020204" pitchFamily="34" charset="0"/>
        <a:ea typeface=""/>
        <a:cs typeface=""/>
      </a:majorFont>
      <a:minorFont>
        <a:latin typeface="Wells Fargo Sans" panose="020B0503020203020204" pitchFamily="34" charset="0"/>
        <a:ea typeface=""/>
        <a:cs typeface=""/>
      </a:minorFont>
    </a:fontScheme>
    <a:fmtScheme name="Wells Fargo 2019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600"/>
        </a:defPPr>
      </a:lstStyle>
      <a:style>
        <a:lnRef idx="0">
          <a:srgbClr val="787070"/>
        </a:lnRef>
        <a:fillRef idx="1">
          <a:schemeClr val="accent1"/>
        </a:fillRef>
        <a:effectRef idx="0">
          <a:schemeClr val="dk1"/>
        </a:effectRef>
        <a:fontRef idx="minor">
          <a:schemeClr val="lt1"/>
        </a:fontRef>
      </a:style>
    </a:spDef>
    <a:lnDef>
      <a:spPr>
        <a:ln w="12700" cap="sq"/>
      </a:spPr>
      <a:bodyPr/>
      <a:lstStyle/>
      <a:style>
        <a:lnRef idx="1">
          <a:srgbClr val="787070"/>
        </a:lnRef>
        <a:fillRef idx="0">
          <a:schemeClr val="accent1"/>
        </a:fillRef>
        <a:effectRef idx="0">
          <a:schemeClr val="dk1"/>
        </a:effectRef>
        <a:fontRef idx="minor">
          <a:schemeClr val="lt1"/>
        </a:fontRef>
      </a:style>
    </a:lnDef>
    <a:txDef>
      <a:spPr>
        <a:noFill/>
      </a:spPr>
      <a:bodyPr wrap="square" lIns="0" tIns="0" rIns="0" bIns="0" rtlCol="0"/>
      <a:lstStyle>
        <a:defPPr marL="171450" indent="-171450">
          <a:lnSpc>
            <a:spcPct val="100000"/>
          </a:lnSpc>
          <a:spcBef>
            <a:spcPts val="1200"/>
          </a:spcBef>
          <a:buSzPct val="100000"/>
          <a:buFont typeface="Wells Fargo Sans"/>
          <a:buChar char="•"/>
          <a:defRPr sz="1600"/>
        </a:defPPr>
      </a:lstStyle>
    </a:txDef>
  </a:objectDefaults>
  <a:extraClrSchemeLst/>
  <a:custClrLst>
    <a:custClr name="WF Red">
      <a:srgbClr val="D71E28"/>
    </a:custClr>
    <a:custClr name="WF Yellow">
      <a:srgbClr val="FFCD41"/>
    </a:custClr>
    <a:custClr name="WF Yellow Tint 1">
      <a:srgbClr val="FFDC78"/>
    </a:custClr>
    <a:custClr name="WF Yellow Tint 2">
      <a:srgbClr val="FFE6A0"/>
    </a:custClr>
    <a:custClr name="WF Yellow Tint 3">
      <a:srgbClr val="FFF0C8"/>
    </a:custClr>
    <a:custClr name="WF Yellow Tint 4">
      <a:srgbClr val="FFF7E2"/>
    </a:custClr>
    <a:custClr name="WF Gray 1">
      <a:srgbClr val="3B3331"/>
    </a:custClr>
    <a:custClr name="WF Gray 2">
      <a:srgbClr val="787070"/>
    </a:custClr>
    <a:custClr name="WF Gray 3">
      <a:srgbClr val="B5ADAD"/>
    </a:custClr>
    <a:custClr name="WF Gray 4">
      <a:srgbClr val="F4F0ED"/>
    </a:custClr>
    <a:custClr name="WF Orange Dark 2">
      <a:srgbClr val="873100"/>
    </a:custClr>
    <a:custClr name="WF Orange Dark 1">
      <a:srgbClr val="A93E00"/>
    </a:custClr>
    <a:custClr name="WF Orange">
      <a:srgbClr val="EB691E"/>
    </a:custClr>
    <a:custClr name="WF Orange Light 1">
      <a:srgbClr val="FF9657"/>
    </a:custClr>
    <a:custClr name="WF Orange Light 1">
      <a:srgbClr val="FFC5A3"/>
    </a:custClr>
    <a:custClr name="WF Coral Dark 2">
      <a:srgbClr val="87190A"/>
    </a:custClr>
    <a:custClr name="WF Coral Dark 1">
      <a:srgbClr val="B42D19"/>
    </a:custClr>
    <a:custClr name="WF Coral">
      <a:srgbClr val="D73F26"/>
    </a:custClr>
    <a:custClr name="WF Coral Light 1">
      <a:srgbClr val="FF755E"/>
    </a:custClr>
    <a:custClr name="WF Coral Light 1">
      <a:srgbClr val="FFB1A6"/>
    </a:custClr>
    <a:custClr name="WF Pink Dark 2">
      <a:srgbClr val="6E142D"/>
    </a:custClr>
    <a:custClr name="WF Pink Dark 1">
      <a:srgbClr val="9B2341"/>
    </a:custClr>
    <a:custClr name="WF Pink">
      <a:srgbClr val="C83255"/>
    </a:custClr>
    <a:custClr name="WF Pink Light 1">
      <a:srgbClr val="F26D91"/>
    </a:custClr>
    <a:custClr name="WF Pink Light 1">
      <a:srgbClr val="FFA6BE"/>
    </a:custClr>
    <a:custClr name="WF Purple Dark 2">
      <a:srgbClr val="640A4B"/>
    </a:custClr>
    <a:custClr name="WF Purple Dark 1">
      <a:srgbClr val="871469"/>
    </a:custClr>
    <a:custClr name="WF Purple">
      <a:srgbClr val="AA1E87"/>
    </a:custClr>
    <a:custClr name="WF Purple Light 1">
      <a:srgbClr val="D169B8"/>
    </a:custClr>
    <a:custClr name="WF Purple Light 1">
      <a:srgbClr val="F2A5DC"/>
    </a:custClr>
    <a:custClr name="WF Violet Dark 2">
      <a:srgbClr val="5A1E64"/>
    </a:custClr>
    <a:custClr name="WF Violet Dark 1">
      <a:srgbClr val="64287D"/>
    </a:custClr>
    <a:custClr name="WF Violet">
      <a:srgbClr val="823291"/>
    </a:custClr>
    <a:custClr name="WF Violet Light 1">
      <a:srgbClr val="BB70CC"/>
    </a:custClr>
    <a:custClr name="WF Violet Light 1">
      <a:srgbClr val="E5A2F2"/>
    </a:custClr>
    <a:custClr name="WF Indigo Dark 2">
      <a:srgbClr val="352B6B"/>
    </a:custClr>
    <a:custClr name="WF Indigo Dark 1">
      <a:srgbClr val="463782"/>
    </a:custClr>
    <a:custClr name="WF Indigo">
      <a:srgbClr val="5A469B"/>
    </a:custClr>
    <a:custClr name="WF Indigo Light 1">
      <a:srgbClr val="9A89D9"/>
    </a:custClr>
    <a:custClr name="WF Indigo Light 1">
      <a:srgbClr val="BFB3F2"/>
    </a:custClr>
  </a:custClrLst>
</a:theme>
</file>

<file path=docProps/app.xml><?xml version="1.0" encoding="utf-8"?>
<Properties xmlns="http://schemas.openxmlformats.org/officeDocument/2006/extended-properties" xmlns:vt="http://schemas.openxmlformats.org/officeDocument/2006/docPropsVTypes">
  <Template>WF 4x3 WFSans Embedded PowerPoint 18Jan2019</Template>
  <TotalTime>9</TotalTime>
  <Words>2115</Words>
  <Application>Microsoft Office PowerPoint</Application>
  <PresentationFormat>On-screen Show (4:3)</PresentationFormat>
  <Paragraphs>529</Paragraphs>
  <Slides>38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Calibri</vt:lpstr>
      <vt:lpstr>Wells Fargo Sans</vt:lpstr>
      <vt:lpstr>Wells Fargo Sans Display</vt:lpstr>
      <vt:lpstr>Bahnschrift</vt:lpstr>
      <vt:lpstr>Arial</vt:lpstr>
      <vt:lpstr>Wingdings</vt:lpstr>
      <vt:lpstr>Wells Fargo 2019</vt:lpstr>
      <vt:lpstr>Visualization Overview</vt:lpstr>
      <vt:lpstr>Introduction</vt:lpstr>
      <vt:lpstr>Why do we visualize data?</vt:lpstr>
      <vt:lpstr>Definition</vt:lpstr>
      <vt:lpstr>Considerations</vt:lpstr>
      <vt:lpstr>Consideration: Type of data</vt:lpstr>
      <vt:lpstr>Consideration: Audience</vt:lpstr>
      <vt:lpstr>Consideration: Delivery format</vt:lpstr>
      <vt:lpstr>Charts: Types of Charts</vt:lpstr>
      <vt:lpstr>Parts of a chart</vt:lpstr>
      <vt:lpstr>Basic statistics</vt:lpstr>
      <vt:lpstr>Chart types</vt:lpstr>
      <vt:lpstr>Scatter plot</vt:lpstr>
      <vt:lpstr>Line chart</vt:lpstr>
      <vt:lpstr>Scatter plot vs. line chart</vt:lpstr>
      <vt:lpstr>Scatter plot vs. line chart</vt:lpstr>
      <vt:lpstr>Bar chart</vt:lpstr>
      <vt:lpstr>Histogram</vt:lpstr>
      <vt:lpstr>Box plot</vt:lpstr>
      <vt:lpstr>Deciphering a box plot</vt:lpstr>
      <vt:lpstr>Pie chart</vt:lpstr>
      <vt:lpstr>Heat map: Multicolor</vt:lpstr>
      <vt:lpstr>Heat map: Same color with varying intensity</vt:lpstr>
      <vt:lpstr>“Do &amp; Don’t” lists</vt:lpstr>
      <vt:lpstr>Do: Use consistent chart types</vt:lpstr>
      <vt:lpstr>Do: Avoid distortion</vt:lpstr>
      <vt:lpstr>Do: Keep it simple</vt:lpstr>
      <vt:lpstr>Software</vt:lpstr>
      <vt:lpstr>What is wrong with this chart…</vt:lpstr>
      <vt:lpstr>Example: Analyzing Lego set prices</vt:lpstr>
      <vt:lpstr>Lego sets: Count of sets by theme in our data</vt:lpstr>
      <vt:lpstr>Lego sets: Number of pieces per set</vt:lpstr>
      <vt:lpstr>Lego sets: Price vs. Number of pieces</vt:lpstr>
      <vt:lpstr>Lego sets: Price vs. Number of pieces</vt:lpstr>
      <vt:lpstr>Lego sets: Price per piece</vt:lpstr>
      <vt:lpstr>Lego sets: Price per piece across themes</vt:lpstr>
      <vt:lpstr>Reference</vt:lpstr>
      <vt:lpstr>PowerPoint Presentation</vt:lpstr>
    </vt:vector>
  </TitlesOfParts>
  <Manager/>
  <Company>Wells Fargo N.A.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Daniel Kern</dc:creator>
  <cp:keywords/>
  <dc:description/>
  <cp:lastModifiedBy>Daniel Kern</cp:lastModifiedBy>
  <cp:revision>9</cp:revision>
  <cp:lastPrinted>2018-10-13T23:11:53Z</cp:lastPrinted>
  <dcterms:created xsi:type="dcterms:W3CDTF">2019-06-07T13:40:35Z</dcterms:created>
  <dcterms:modified xsi:type="dcterms:W3CDTF">2020-05-13T20:02:26Z</dcterms:modified>
  <cp:category/>
</cp:coreProperties>
</file>

<file path=docProps/thumbnail.jpeg>
</file>